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 ContentType="image/ti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4"/>
  </p:notesMasterIdLst>
  <p:sldIdLst>
    <p:sldId id="257" r:id="rId2"/>
    <p:sldId id="258" r:id="rId3"/>
    <p:sldId id="259" r:id="rId4"/>
    <p:sldId id="294" r:id="rId5"/>
    <p:sldId id="318" r:id="rId6"/>
    <p:sldId id="319" r:id="rId7"/>
    <p:sldId id="320" r:id="rId8"/>
    <p:sldId id="325" r:id="rId9"/>
    <p:sldId id="280" r:id="rId10"/>
    <p:sldId id="299" r:id="rId11"/>
    <p:sldId id="336" r:id="rId12"/>
    <p:sldId id="293" r:id="rId13"/>
    <p:sldId id="337" r:id="rId14"/>
    <p:sldId id="321" r:id="rId15"/>
    <p:sldId id="323" r:id="rId16"/>
    <p:sldId id="322" r:id="rId17"/>
    <p:sldId id="276" r:id="rId18"/>
    <p:sldId id="261" r:id="rId19"/>
    <p:sldId id="324" r:id="rId20"/>
    <p:sldId id="326" r:id="rId21"/>
    <p:sldId id="265" r:id="rId22"/>
    <p:sldId id="327" r:id="rId23"/>
    <p:sldId id="329" r:id="rId24"/>
    <p:sldId id="306" r:id="rId25"/>
    <p:sldId id="328" r:id="rId26"/>
    <p:sldId id="330" r:id="rId27"/>
    <p:sldId id="304" r:id="rId28"/>
    <p:sldId id="333" r:id="rId29"/>
    <p:sldId id="334" r:id="rId30"/>
    <p:sldId id="335" r:id="rId31"/>
    <p:sldId id="332" r:id="rId32"/>
    <p:sldId id="33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129"/>
    <p:restoredTop sz="86096"/>
  </p:normalViewPr>
  <p:slideViewPr>
    <p:cSldViewPr snapToGrid="0" snapToObjects="1">
      <p:cViewPr varScale="1">
        <p:scale>
          <a:sx n="101" d="100"/>
          <a:sy n="101" d="100"/>
        </p:scale>
        <p:origin x="224"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2C78F8-C2EC-1D4B-9FB0-76DB01BEAD0F}" type="datetimeFigureOut">
              <a:rPr lang="en-US" smtClean="0"/>
              <a:t>2/16/21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AEA84D-F15B-6142-8676-3AFCD4978982}" type="slidenum">
              <a:rPr lang="en-US" smtClean="0"/>
              <a:t>‹#›</a:t>
            </a:fld>
            <a:endParaRPr lang="en-US"/>
          </a:p>
        </p:txBody>
      </p:sp>
    </p:spTree>
    <p:extLst>
      <p:ext uri="{BB962C8B-B14F-4D97-AF65-F5344CB8AC3E}">
        <p14:creationId xmlns:p14="http://schemas.microsoft.com/office/powerpoint/2010/main" val="39483218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AEA84D-F15B-6142-8676-3AFCD4978982}" type="slidenum">
              <a:rPr lang="en-US" smtClean="0"/>
              <a:t>1</a:t>
            </a:fld>
            <a:endParaRPr lang="en-US"/>
          </a:p>
        </p:txBody>
      </p:sp>
    </p:spTree>
    <p:extLst>
      <p:ext uri="{BB962C8B-B14F-4D97-AF65-F5344CB8AC3E}">
        <p14:creationId xmlns:p14="http://schemas.microsoft.com/office/powerpoint/2010/main" val="41566998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 name="Shape 648"/>
          <p:cNvSpPr>
            <a:spLocks noGrp="1" noRot="1" noChangeAspect="1"/>
          </p:cNvSpPr>
          <p:nvPr>
            <p:ph type="sldImg"/>
          </p:nvPr>
        </p:nvSpPr>
        <p:spPr>
          <a:xfrm>
            <a:off x="381000" y="685800"/>
            <a:ext cx="6096000" cy="3429000"/>
          </a:xfrm>
          <a:prstGeom prst="rect">
            <a:avLst/>
          </a:prstGeom>
        </p:spPr>
        <p:txBody>
          <a:bodyPr/>
          <a:lstStyle/>
          <a:p>
            <a:endParaRPr/>
          </a:p>
        </p:txBody>
      </p:sp>
      <p:sp>
        <p:nvSpPr>
          <p:cNvPr id="649" name="Shape 649"/>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570210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noRot="1" noChangeAspect="1"/>
          </p:cNvSpPr>
          <p:nvPr>
            <p:ph type="sldImg"/>
          </p:nvPr>
        </p:nvSpPr>
        <p:spPr>
          <a:xfrm>
            <a:off x="381000" y="685800"/>
            <a:ext cx="6096000" cy="3429000"/>
          </a:xfrm>
          <a:prstGeom prst="rect">
            <a:avLst/>
          </a:prstGeom>
        </p:spPr>
        <p:txBody>
          <a:bodyPr/>
          <a:lstStyle/>
          <a:p>
            <a:endParaRPr/>
          </a:p>
        </p:txBody>
      </p:sp>
      <p:sp>
        <p:nvSpPr>
          <p:cNvPr id="778" name="Shape 778"/>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8477535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noRot="1" noChangeAspect="1"/>
          </p:cNvSpPr>
          <p:nvPr>
            <p:ph type="sldImg"/>
          </p:nvPr>
        </p:nvSpPr>
        <p:spPr>
          <a:xfrm>
            <a:off x="381000" y="685800"/>
            <a:ext cx="6096000" cy="3429000"/>
          </a:xfrm>
          <a:prstGeom prst="rect">
            <a:avLst/>
          </a:prstGeom>
        </p:spPr>
        <p:txBody>
          <a:bodyPr/>
          <a:lstStyle/>
          <a:p>
            <a:endParaRPr/>
          </a:p>
        </p:txBody>
      </p:sp>
      <p:sp>
        <p:nvSpPr>
          <p:cNvPr id="778" name="Shape 778"/>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8693091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noRot="1" noChangeAspect="1"/>
          </p:cNvSpPr>
          <p:nvPr>
            <p:ph type="sldImg"/>
          </p:nvPr>
        </p:nvSpPr>
        <p:spPr>
          <a:xfrm>
            <a:off x="381000" y="685800"/>
            <a:ext cx="6096000" cy="3429000"/>
          </a:xfrm>
          <a:prstGeom prst="rect">
            <a:avLst/>
          </a:prstGeom>
        </p:spPr>
        <p:txBody>
          <a:bodyPr/>
          <a:lstStyle/>
          <a:p>
            <a:endParaRPr/>
          </a:p>
        </p:txBody>
      </p:sp>
      <p:sp>
        <p:nvSpPr>
          <p:cNvPr id="160" name="Shape 160"/>
          <p:cNvSpPr>
            <a:spLocks noGrp="1"/>
          </p:cNvSpPr>
          <p:nvPr>
            <p:ph type="body" sz="quarter" idx="1"/>
          </p:nvPr>
        </p:nvSpPr>
        <p:spPr>
          <a:prstGeom prst="rect">
            <a:avLst/>
          </a:prstGeom>
        </p:spPr>
        <p:txBody>
          <a:bodyPr/>
          <a:lstStyle/>
          <a:p>
            <a:pPr>
              <a:defRPr b="1"/>
            </a:pPr>
            <a:r>
              <a:rPr dirty="0"/>
              <a:t>Logo Usage</a:t>
            </a:r>
          </a:p>
          <a:p>
            <a:r>
              <a:rPr dirty="0"/>
              <a:t>This slide provides different versions of our logo to use in your presentations.</a:t>
            </a:r>
          </a:p>
        </p:txBody>
      </p:sp>
    </p:spTree>
    <p:extLst>
      <p:ext uri="{BB962C8B-B14F-4D97-AF65-F5344CB8AC3E}">
        <p14:creationId xmlns:p14="http://schemas.microsoft.com/office/powerpoint/2010/main" val="741207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noRot="1" noChangeAspect="1"/>
          </p:cNvSpPr>
          <p:nvPr>
            <p:ph type="sldImg"/>
          </p:nvPr>
        </p:nvSpPr>
        <p:spPr>
          <a:xfrm>
            <a:off x="381000" y="685800"/>
            <a:ext cx="6096000" cy="3429000"/>
          </a:xfrm>
          <a:prstGeom prst="rect">
            <a:avLst/>
          </a:prstGeom>
        </p:spPr>
        <p:txBody>
          <a:bodyPr/>
          <a:lstStyle/>
          <a:p>
            <a:endParaRPr/>
          </a:p>
        </p:txBody>
      </p:sp>
      <p:sp>
        <p:nvSpPr>
          <p:cNvPr id="778" name="Shape 778"/>
          <p:cNvSpPr>
            <a:spLocks noGrp="1"/>
          </p:cNvSpPr>
          <p:nvPr>
            <p:ph type="body" sz="quarter" idx="1"/>
          </p:nvPr>
        </p:nvSpPr>
        <p:spPr>
          <a:prstGeom prst="rect">
            <a:avLst/>
          </a:prstGeom>
        </p:spPr>
        <p:txBody>
          <a:bodyPr/>
          <a:lstStyle/>
          <a:p>
            <a:pPr>
              <a:defRPr b="1"/>
            </a:pPr>
            <a:r>
              <a:rPr dirty="0"/>
              <a:t>Standard text slide (version 2)</a:t>
            </a:r>
          </a:p>
          <a:p>
            <a:r>
              <a:rPr dirty="0"/>
              <a:t>Use standard text slides as little as possible. They can be used for an introduction to a presentation, summary of work, detailed legal information. </a:t>
            </a:r>
          </a:p>
          <a:p>
            <a:r>
              <a:rPr dirty="0"/>
              <a:t>All presentations should be a mix of text-heavy pages and visual pages. </a:t>
            </a:r>
          </a:p>
          <a:p>
            <a:r>
              <a:rPr dirty="0"/>
              <a:t>In a presentation, choose between 1, 2, or 3 column text pages to be consistent within the document.</a:t>
            </a:r>
          </a:p>
          <a:p>
            <a:r>
              <a:rPr dirty="0"/>
              <a:t>Use the text-heavy part of the page to relate to the data in the right column of the page.</a:t>
            </a:r>
          </a:p>
        </p:txBody>
      </p:sp>
    </p:spTree>
    <p:extLst>
      <p:ext uri="{BB962C8B-B14F-4D97-AF65-F5344CB8AC3E}">
        <p14:creationId xmlns:p14="http://schemas.microsoft.com/office/powerpoint/2010/main" val="3579484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Shape 459"/>
          <p:cNvSpPr>
            <a:spLocks noGrp="1" noRot="1" noChangeAspect="1"/>
          </p:cNvSpPr>
          <p:nvPr>
            <p:ph type="sldImg"/>
          </p:nvPr>
        </p:nvSpPr>
        <p:spPr>
          <a:xfrm>
            <a:off x="381000" y="685800"/>
            <a:ext cx="6096000" cy="3429000"/>
          </a:xfrm>
          <a:prstGeom prst="rect">
            <a:avLst/>
          </a:prstGeom>
        </p:spPr>
        <p:txBody>
          <a:bodyPr/>
          <a:lstStyle/>
          <a:p>
            <a:endParaRPr/>
          </a:p>
        </p:txBody>
      </p:sp>
      <p:sp>
        <p:nvSpPr>
          <p:cNvPr id="460" name="Shape 460"/>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950667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noRot="1" noChangeAspect="1"/>
          </p:cNvSpPr>
          <p:nvPr>
            <p:ph type="sldImg"/>
          </p:nvPr>
        </p:nvSpPr>
        <p:spPr>
          <a:xfrm>
            <a:off x="381000" y="685800"/>
            <a:ext cx="6096000" cy="3429000"/>
          </a:xfrm>
          <a:prstGeom prst="rect">
            <a:avLst/>
          </a:prstGeom>
        </p:spPr>
        <p:txBody>
          <a:bodyPr/>
          <a:lstStyle/>
          <a:p>
            <a:endParaRPr/>
          </a:p>
        </p:txBody>
      </p:sp>
      <p:sp>
        <p:nvSpPr>
          <p:cNvPr id="160" name="Shape 160"/>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017641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Shape 658"/>
          <p:cNvSpPr>
            <a:spLocks noGrp="1" noRot="1" noChangeAspect="1"/>
          </p:cNvSpPr>
          <p:nvPr>
            <p:ph type="sldImg"/>
          </p:nvPr>
        </p:nvSpPr>
        <p:spPr>
          <a:xfrm>
            <a:off x="381000" y="685800"/>
            <a:ext cx="6096000" cy="3429000"/>
          </a:xfrm>
          <a:prstGeom prst="rect">
            <a:avLst/>
          </a:prstGeom>
        </p:spPr>
        <p:txBody>
          <a:bodyPr/>
          <a:lstStyle/>
          <a:p>
            <a:endParaRPr/>
          </a:p>
        </p:txBody>
      </p:sp>
      <p:sp>
        <p:nvSpPr>
          <p:cNvPr id="659" name="Shape 659"/>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41023522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Shape 658"/>
          <p:cNvSpPr>
            <a:spLocks noGrp="1" noRot="1" noChangeAspect="1"/>
          </p:cNvSpPr>
          <p:nvPr>
            <p:ph type="sldImg"/>
          </p:nvPr>
        </p:nvSpPr>
        <p:spPr>
          <a:xfrm>
            <a:off x="381000" y="685800"/>
            <a:ext cx="6096000" cy="3429000"/>
          </a:xfrm>
          <a:prstGeom prst="rect">
            <a:avLst/>
          </a:prstGeom>
        </p:spPr>
        <p:txBody>
          <a:bodyPr/>
          <a:lstStyle/>
          <a:p>
            <a:endParaRPr/>
          </a:p>
        </p:txBody>
      </p:sp>
      <p:sp>
        <p:nvSpPr>
          <p:cNvPr id="659" name="Shape 659"/>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1490815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AEA84D-F15B-6142-8676-3AFCD4978982}" type="slidenum">
              <a:rPr lang="en-US" smtClean="0"/>
              <a:t>21</a:t>
            </a:fld>
            <a:endParaRPr lang="en-US"/>
          </a:p>
        </p:txBody>
      </p:sp>
    </p:spTree>
    <p:extLst>
      <p:ext uri="{BB962C8B-B14F-4D97-AF65-F5344CB8AC3E}">
        <p14:creationId xmlns:p14="http://schemas.microsoft.com/office/powerpoint/2010/main" val="1734331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104"/>
          <p:cNvSpPr>
            <a:spLocks noGrp="1" noRot="1" noChangeAspect="1"/>
          </p:cNvSpPr>
          <p:nvPr>
            <p:ph type="sldImg"/>
          </p:nvPr>
        </p:nvSpPr>
        <p:spPr>
          <a:xfrm>
            <a:off x="381000" y="685800"/>
            <a:ext cx="6096000" cy="3429000"/>
          </a:xfrm>
          <a:prstGeom prst="rect">
            <a:avLst/>
          </a:prstGeom>
        </p:spPr>
        <p:txBody>
          <a:bodyPr/>
          <a:lstStyle/>
          <a:p>
            <a:endParaRPr/>
          </a:p>
        </p:txBody>
      </p:sp>
      <p:sp>
        <p:nvSpPr>
          <p:cNvPr id="105" name="Shape 105"/>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802923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noRot="1" noChangeAspect="1"/>
          </p:cNvSpPr>
          <p:nvPr>
            <p:ph type="sldImg"/>
          </p:nvPr>
        </p:nvSpPr>
        <p:spPr>
          <a:xfrm>
            <a:off x="381000" y="685800"/>
            <a:ext cx="6096000" cy="3429000"/>
          </a:xfrm>
          <a:prstGeom prst="rect">
            <a:avLst/>
          </a:prstGeom>
        </p:spPr>
        <p:txBody>
          <a:bodyPr/>
          <a:lstStyle/>
          <a:p>
            <a:endParaRPr/>
          </a:p>
        </p:txBody>
      </p:sp>
      <p:sp>
        <p:nvSpPr>
          <p:cNvPr id="778" name="Shape 778"/>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995053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noRot="1" noChangeAspect="1"/>
          </p:cNvSpPr>
          <p:nvPr>
            <p:ph type="sldImg"/>
          </p:nvPr>
        </p:nvSpPr>
        <p:spPr>
          <a:xfrm>
            <a:off x="381000" y="685800"/>
            <a:ext cx="6096000" cy="3429000"/>
          </a:xfrm>
          <a:prstGeom prst="rect">
            <a:avLst/>
          </a:prstGeom>
        </p:spPr>
        <p:txBody>
          <a:bodyPr/>
          <a:lstStyle/>
          <a:p>
            <a:endParaRPr/>
          </a:p>
        </p:txBody>
      </p:sp>
      <p:sp>
        <p:nvSpPr>
          <p:cNvPr id="778" name="Shape 778"/>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0995834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Shape 837"/>
          <p:cNvSpPr>
            <a:spLocks noGrp="1" noRot="1" noChangeAspect="1"/>
          </p:cNvSpPr>
          <p:nvPr>
            <p:ph type="sldImg"/>
          </p:nvPr>
        </p:nvSpPr>
        <p:spPr>
          <a:xfrm>
            <a:off x="381000" y="685800"/>
            <a:ext cx="6096000" cy="3429000"/>
          </a:xfrm>
          <a:prstGeom prst="rect">
            <a:avLst/>
          </a:prstGeom>
        </p:spPr>
        <p:txBody>
          <a:bodyPr/>
          <a:lstStyle/>
          <a:p>
            <a:endParaRPr/>
          </a:p>
        </p:txBody>
      </p:sp>
      <p:sp>
        <p:nvSpPr>
          <p:cNvPr id="838" name="Shape 838"/>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1904696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Shape 658"/>
          <p:cNvSpPr>
            <a:spLocks noGrp="1" noRot="1" noChangeAspect="1"/>
          </p:cNvSpPr>
          <p:nvPr>
            <p:ph type="sldImg"/>
          </p:nvPr>
        </p:nvSpPr>
        <p:spPr>
          <a:xfrm>
            <a:off x="381000" y="685800"/>
            <a:ext cx="6096000" cy="3429000"/>
          </a:xfrm>
          <a:prstGeom prst="rect">
            <a:avLst/>
          </a:prstGeom>
        </p:spPr>
        <p:txBody>
          <a:bodyPr/>
          <a:lstStyle/>
          <a:p>
            <a:endParaRPr/>
          </a:p>
        </p:txBody>
      </p:sp>
      <p:sp>
        <p:nvSpPr>
          <p:cNvPr id="659" name="Shape 659"/>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403669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noRot="1" noChangeAspect="1"/>
          </p:cNvSpPr>
          <p:nvPr>
            <p:ph type="sldImg"/>
          </p:nvPr>
        </p:nvSpPr>
        <p:spPr>
          <a:xfrm>
            <a:off x="381000" y="685800"/>
            <a:ext cx="6096000" cy="3429000"/>
          </a:xfrm>
          <a:prstGeom prst="rect">
            <a:avLst/>
          </a:prstGeom>
        </p:spPr>
        <p:txBody>
          <a:bodyPr/>
          <a:lstStyle/>
          <a:p>
            <a:endParaRPr/>
          </a:p>
        </p:txBody>
      </p:sp>
      <p:sp>
        <p:nvSpPr>
          <p:cNvPr id="778" name="Shape 778"/>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3634006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 name="Shape 821"/>
          <p:cNvSpPr>
            <a:spLocks noGrp="1" noRot="1" noChangeAspect="1"/>
          </p:cNvSpPr>
          <p:nvPr>
            <p:ph type="sldImg"/>
          </p:nvPr>
        </p:nvSpPr>
        <p:spPr>
          <a:xfrm>
            <a:off x="381000" y="685800"/>
            <a:ext cx="6096000" cy="3429000"/>
          </a:xfrm>
          <a:prstGeom prst="rect">
            <a:avLst/>
          </a:prstGeom>
        </p:spPr>
        <p:txBody>
          <a:bodyPr/>
          <a:lstStyle/>
          <a:p>
            <a:endParaRPr/>
          </a:p>
        </p:txBody>
      </p:sp>
      <p:sp>
        <p:nvSpPr>
          <p:cNvPr id="822" name="Shape 822"/>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9500073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Shape 459"/>
          <p:cNvSpPr>
            <a:spLocks noGrp="1" noRot="1" noChangeAspect="1"/>
          </p:cNvSpPr>
          <p:nvPr>
            <p:ph type="sldImg"/>
          </p:nvPr>
        </p:nvSpPr>
        <p:spPr>
          <a:xfrm>
            <a:off x="381000" y="685800"/>
            <a:ext cx="6096000" cy="3429000"/>
          </a:xfrm>
          <a:prstGeom prst="rect">
            <a:avLst/>
          </a:prstGeom>
        </p:spPr>
        <p:txBody>
          <a:bodyPr/>
          <a:lstStyle/>
          <a:p>
            <a:endParaRPr/>
          </a:p>
        </p:txBody>
      </p:sp>
      <p:sp>
        <p:nvSpPr>
          <p:cNvPr id="460" name="Shape 460"/>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6868100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noRot="1" noChangeAspect="1"/>
          </p:cNvSpPr>
          <p:nvPr>
            <p:ph type="sldImg"/>
          </p:nvPr>
        </p:nvSpPr>
        <p:spPr>
          <a:xfrm>
            <a:off x="381000" y="685800"/>
            <a:ext cx="6096000" cy="3429000"/>
          </a:xfrm>
          <a:prstGeom prst="rect">
            <a:avLst/>
          </a:prstGeom>
        </p:spPr>
        <p:txBody>
          <a:bodyPr/>
          <a:lstStyle/>
          <a:p>
            <a:endParaRPr/>
          </a:p>
        </p:txBody>
      </p:sp>
      <p:sp>
        <p:nvSpPr>
          <p:cNvPr id="160" name="Shape 160"/>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4458985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AEA84D-F15B-6142-8676-3AFCD4978982}" type="slidenum">
              <a:rPr lang="en-US" smtClean="0"/>
              <a:t>31</a:t>
            </a:fld>
            <a:endParaRPr lang="en-US"/>
          </a:p>
        </p:txBody>
      </p:sp>
    </p:spTree>
    <p:extLst>
      <p:ext uri="{BB962C8B-B14F-4D97-AF65-F5344CB8AC3E}">
        <p14:creationId xmlns:p14="http://schemas.microsoft.com/office/powerpoint/2010/main" val="32577809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Shape 416"/>
          <p:cNvSpPr>
            <a:spLocks noGrp="1" noRot="1" noChangeAspect="1"/>
          </p:cNvSpPr>
          <p:nvPr>
            <p:ph type="sldImg"/>
          </p:nvPr>
        </p:nvSpPr>
        <p:spPr>
          <a:xfrm>
            <a:off x="381000" y="685800"/>
            <a:ext cx="6096000" cy="3429000"/>
          </a:xfrm>
          <a:prstGeom prst="rect">
            <a:avLst/>
          </a:prstGeom>
        </p:spPr>
        <p:txBody>
          <a:bodyPr/>
          <a:lstStyle/>
          <a:p>
            <a:endParaRPr/>
          </a:p>
        </p:txBody>
      </p:sp>
      <p:sp>
        <p:nvSpPr>
          <p:cNvPr id="417" name="Shape 41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138382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r>
              <a:rPr dirty="0"/>
              <a:t>General Template Guidance</a:t>
            </a:r>
          </a:p>
          <a:p>
            <a:r>
              <a:rPr dirty="0"/>
              <a:t>Information to help you make good presentations</a:t>
            </a:r>
          </a:p>
        </p:txBody>
      </p:sp>
    </p:spTree>
    <p:extLst>
      <p:ext uri="{BB962C8B-B14F-4D97-AF65-F5344CB8AC3E}">
        <p14:creationId xmlns:p14="http://schemas.microsoft.com/office/powerpoint/2010/main" val="291888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Shape 658"/>
          <p:cNvSpPr>
            <a:spLocks noGrp="1" noRot="1" noChangeAspect="1"/>
          </p:cNvSpPr>
          <p:nvPr>
            <p:ph type="sldImg"/>
          </p:nvPr>
        </p:nvSpPr>
        <p:spPr>
          <a:xfrm>
            <a:off x="381000" y="685800"/>
            <a:ext cx="6096000" cy="3429000"/>
          </a:xfrm>
          <a:prstGeom prst="rect">
            <a:avLst/>
          </a:prstGeom>
        </p:spPr>
        <p:txBody>
          <a:bodyPr/>
          <a:lstStyle/>
          <a:p>
            <a:endParaRPr/>
          </a:p>
        </p:txBody>
      </p:sp>
      <p:sp>
        <p:nvSpPr>
          <p:cNvPr id="659" name="Shape 659"/>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416266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AEA84D-F15B-6142-8676-3AFCD4978982}" type="slidenum">
              <a:rPr lang="en-US" smtClean="0"/>
              <a:t>6</a:t>
            </a:fld>
            <a:endParaRPr lang="en-US"/>
          </a:p>
        </p:txBody>
      </p:sp>
    </p:spTree>
    <p:extLst>
      <p:ext uri="{BB962C8B-B14F-4D97-AF65-F5344CB8AC3E}">
        <p14:creationId xmlns:p14="http://schemas.microsoft.com/office/powerpoint/2010/main" val="1357430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noRot="1" noChangeAspect="1"/>
          </p:cNvSpPr>
          <p:nvPr>
            <p:ph type="sldImg"/>
          </p:nvPr>
        </p:nvSpPr>
        <p:spPr>
          <a:xfrm>
            <a:off x="381000" y="685800"/>
            <a:ext cx="6096000" cy="3429000"/>
          </a:xfrm>
          <a:prstGeom prst="rect">
            <a:avLst/>
          </a:prstGeom>
        </p:spPr>
        <p:txBody>
          <a:bodyPr/>
          <a:lstStyle/>
          <a:p>
            <a:endParaRPr/>
          </a:p>
        </p:txBody>
      </p:sp>
      <p:sp>
        <p:nvSpPr>
          <p:cNvPr id="778" name="Shape 778"/>
          <p:cNvSpPr>
            <a:spLocks noGrp="1"/>
          </p:cNvSpPr>
          <p:nvPr>
            <p:ph type="body" sz="quarter" idx="1"/>
          </p:nvPr>
        </p:nvSpPr>
        <p:spPr>
          <a:prstGeom prst="rect">
            <a:avLst/>
          </a:prstGeom>
        </p:spPr>
        <p:txBody>
          <a:bodyPr/>
          <a:lstStyle/>
          <a:p>
            <a:r>
              <a:rPr lang="en-GB" sz="1200" kern="1200" dirty="0">
                <a:solidFill>
                  <a:schemeClr val="tx1"/>
                </a:solidFill>
                <a:effectLst/>
                <a:latin typeface="+mn-lt"/>
                <a:ea typeface="+mn-ea"/>
                <a:cs typeface="+mn-cs"/>
              </a:rPr>
              <a:t>When we issue REST calls, there are a few HTTP return codes we would expect to see: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200 (OK) when we GET to retrieve information </a:t>
            </a: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401 (Unauthorized) when we try to access information without the correct credentials </a:t>
            </a:r>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e.g. without logging in </a:t>
            </a: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404 (Not Found) when we GET information that does not exist, or POST, PUT DELETE to </a:t>
            </a:r>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an end point that does not exist </a:t>
            </a: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201 (created) when we use POST to create a new entity </a:t>
            </a: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409 (Already Exists) we we try to create an existing entity </a:t>
            </a: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302 (Redirect) when we successfully issue a request, the system may redirect us </a:t>
            </a:r>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somewhere else, </a:t>
            </a:r>
            <a:r>
              <a:rPr lang="en-GB" sz="1200" kern="1200" dirty="0" err="1">
                <a:solidFill>
                  <a:schemeClr val="tx1"/>
                </a:solidFill>
                <a:effectLst/>
                <a:latin typeface="+mn-lt"/>
                <a:ea typeface="+mn-ea"/>
                <a:cs typeface="+mn-cs"/>
              </a:rPr>
              <a:t>e.g</a:t>
            </a:r>
            <a:r>
              <a:rPr lang="en-GB" sz="1200" kern="1200" dirty="0">
                <a:solidFill>
                  <a:schemeClr val="tx1"/>
                </a:solidFill>
                <a:effectLst/>
                <a:latin typeface="+mn-lt"/>
                <a:ea typeface="+mn-ea"/>
                <a:cs typeface="+mn-cs"/>
              </a:rPr>
              <a:t> POST a login request and be redirected to the user dashboard </a:t>
            </a:r>
          </a:p>
        </p:txBody>
      </p:sp>
    </p:spTree>
    <p:extLst>
      <p:ext uri="{BB962C8B-B14F-4D97-AF65-F5344CB8AC3E}">
        <p14:creationId xmlns:p14="http://schemas.microsoft.com/office/powerpoint/2010/main" val="1343798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Shape 495"/>
          <p:cNvSpPr>
            <a:spLocks noGrp="1" noRot="1" noChangeAspect="1"/>
          </p:cNvSpPr>
          <p:nvPr>
            <p:ph type="sldImg"/>
          </p:nvPr>
        </p:nvSpPr>
        <p:spPr>
          <a:xfrm>
            <a:off x="381000" y="685800"/>
            <a:ext cx="6096000" cy="3429000"/>
          </a:xfrm>
          <a:prstGeom prst="rect">
            <a:avLst/>
          </a:prstGeom>
        </p:spPr>
        <p:txBody>
          <a:bodyPr/>
          <a:lstStyle/>
          <a:p>
            <a:endParaRPr/>
          </a:p>
        </p:txBody>
      </p:sp>
      <p:sp>
        <p:nvSpPr>
          <p:cNvPr id="496" name="Shape 496"/>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676233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noRot="1" noChangeAspect="1"/>
          </p:cNvSpPr>
          <p:nvPr>
            <p:ph type="sldImg"/>
          </p:nvPr>
        </p:nvSpPr>
        <p:spPr>
          <a:xfrm>
            <a:off x="381000" y="685800"/>
            <a:ext cx="6096000" cy="3429000"/>
          </a:xfrm>
          <a:prstGeom prst="rect">
            <a:avLst/>
          </a:prstGeom>
        </p:spPr>
        <p:txBody>
          <a:bodyPr/>
          <a:lstStyle/>
          <a:p>
            <a:endParaRPr/>
          </a:p>
        </p:txBody>
      </p:sp>
      <p:sp>
        <p:nvSpPr>
          <p:cNvPr id="778" name="Shape 778"/>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6997292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noRot="1" noChangeAspect="1"/>
          </p:cNvSpPr>
          <p:nvPr>
            <p:ph type="sldImg"/>
          </p:nvPr>
        </p:nvSpPr>
        <p:spPr>
          <a:xfrm>
            <a:off x="381000" y="685800"/>
            <a:ext cx="6096000" cy="3429000"/>
          </a:xfrm>
          <a:prstGeom prst="rect">
            <a:avLst/>
          </a:prstGeom>
        </p:spPr>
        <p:txBody>
          <a:bodyPr/>
          <a:lstStyle/>
          <a:p>
            <a:endParaRPr/>
          </a:p>
        </p:txBody>
      </p:sp>
      <p:sp>
        <p:nvSpPr>
          <p:cNvPr id="778" name="Shape 778"/>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151704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
        <p:cNvGrpSpPr/>
        <p:nvPr/>
      </p:nvGrpSpPr>
      <p:grpSpPr>
        <a:xfrm>
          <a:off x="0" y="0"/>
          <a:ext cx="0" cy="0"/>
          <a:chOff x="0" y="0"/>
          <a:chExt cx="0" cy="0"/>
        </a:xfrm>
      </p:grpSpPr>
      <p:sp>
        <p:nvSpPr>
          <p:cNvPr id="13" name="Slide Number"/>
          <p:cNvSpPr txBox="1">
            <a:spLocks noGrp="1"/>
          </p:cNvSpPr>
          <p:nvPr>
            <p:ph type="sldNum" sz="quarter" idx="2"/>
          </p:nvPr>
        </p:nvSpPr>
        <p:spPr>
          <a:xfrm>
            <a:off x="5947753" y="6540500"/>
            <a:ext cx="290144" cy="287258"/>
          </a:xfrm>
          <a:prstGeom prst="rect">
            <a:avLst/>
          </a:prstGeom>
        </p:spPr>
        <p:txBody>
          <a:bodyPr/>
          <a:lstStyle>
            <a:lvl1pPr algn="ctr">
              <a:defRPr sz="1200" b="0"/>
            </a:lvl1pPr>
          </a:lstStyle>
          <a:p>
            <a:fld id="{86CB4B4D-7CA3-9044-876B-883B54F8677D}" type="slidenum">
              <a:t>‹#›</a:t>
            </a:fld>
            <a:endParaRPr/>
          </a:p>
        </p:txBody>
      </p:sp>
      <p:sp>
        <p:nvSpPr>
          <p:cNvPr id="2" name="Title 1">
            <a:extLst>
              <a:ext uri="{FF2B5EF4-FFF2-40B4-BE49-F238E27FC236}">
                <a16:creationId xmlns:a16="http://schemas.microsoft.com/office/drawing/2014/main" id="{715B6A64-0381-AB42-A5D0-0BAF47E6ECE1}"/>
              </a:ext>
            </a:extLst>
          </p:cNvPr>
          <p:cNvSpPr>
            <a:spLocks noGrp="1"/>
          </p:cNvSpPr>
          <p:nvPr>
            <p:ph type="ctrTitle"/>
          </p:nvPr>
        </p:nvSpPr>
        <p:spPr>
          <a:xfrm>
            <a:off x="1524000" y="1122363"/>
            <a:ext cx="9144000" cy="2387600"/>
          </a:xfrm>
        </p:spPr>
        <p:txBody>
          <a:bodyPr anchor="b"/>
          <a:lstStyle>
            <a:lvl1pPr algn="ctr">
              <a:defRPr sz="3000"/>
            </a:lvl1pPr>
          </a:lstStyle>
          <a:p>
            <a:r>
              <a:rPr lang="en-GB"/>
              <a:t>Click to edit Master title style</a:t>
            </a:r>
            <a:endParaRPr lang="en-RO"/>
          </a:p>
        </p:txBody>
      </p:sp>
    </p:spTree>
    <p:extLst>
      <p:ext uri="{BB962C8B-B14F-4D97-AF65-F5344CB8AC3E}">
        <p14:creationId xmlns:p14="http://schemas.microsoft.com/office/powerpoint/2010/main" val="217673053"/>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9652-873B-6043-8DB0-461CF8A81F28}"/>
              </a:ext>
            </a:extLst>
          </p:cNvPr>
          <p:cNvSpPr>
            <a:spLocks noGrp="1"/>
          </p:cNvSpPr>
          <p:nvPr>
            <p:ph type="title"/>
          </p:nvPr>
        </p:nvSpPr>
        <p:spPr/>
        <p:txBody>
          <a:bodyPr/>
          <a:lstStyle/>
          <a:p>
            <a:r>
              <a:rPr lang="en-GB"/>
              <a:t>Click to edit Master title style</a:t>
            </a:r>
            <a:endParaRPr lang="en-RO"/>
          </a:p>
        </p:txBody>
      </p:sp>
      <p:sp>
        <p:nvSpPr>
          <p:cNvPr id="3" name="Slide Number Placeholder 2">
            <a:extLst>
              <a:ext uri="{FF2B5EF4-FFF2-40B4-BE49-F238E27FC236}">
                <a16:creationId xmlns:a16="http://schemas.microsoft.com/office/drawing/2014/main" id="{9CBF97BD-94D3-3944-ADD5-D3B1C3A23E99}"/>
              </a:ext>
            </a:extLst>
          </p:cNvPr>
          <p:cNvSpPr>
            <a:spLocks noGrp="1"/>
          </p:cNvSpPr>
          <p:nvPr>
            <p:ph type="sldNum" sz="quarter" idx="10"/>
          </p:nvPr>
        </p:nvSpPr>
        <p:spPr/>
        <p:txBody>
          <a:bodyPr/>
          <a:lstStyle/>
          <a:p>
            <a:fld id="{86CB4B4D-7CA3-9044-876B-883B54F8677D}" type="slidenum">
              <a:rPr lang="en-RO" smtClean="0"/>
              <a:t>‹#›</a:t>
            </a:fld>
            <a:endParaRPr lang="en-RO"/>
          </a:p>
        </p:txBody>
      </p:sp>
    </p:spTree>
    <p:extLst>
      <p:ext uri="{BB962C8B-B14F-4D97-AF65-F5344CB8AC3E}">
        <p14:creationId xmlns:p14="http://schemas.microsoft.com/office/powerpoint/2010/main" val="400035933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Header and Footer">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1" name="Client Name  Presentation Title  -  1. Chapter Name"/>
          <p:cNvSpPr txBox="1">
            <a:spLocks noGrp="1"/>
          </p:cNvSpPr>
          <p:nvPr>
            <p:ph type="body" sz="quarter" idx="13"/>
          </p:nvPr>
        </p:nvSpPr>
        <p:spPr>
          <a:xfrm>
            <a:off x="851643" y="7404"/>
            <a:ext cx="4959690" cy="390491"/>
          </a:xfrm>
          <a:prstGeom prst="rect">
            <a:avLst/>
          </a:prstGeom>
        </p:spPr>
        <p:txBody>
          <a:bodyPr wrap="none" lIns="71437" tIns="71437" rIns="71437" bIns="71437">
            <a:spAutoFit/>
          </a:bodyPr>
          <a:lstStyle>
            <a:lvl1pPr marL="0" indent="0">
              <a:buSzTx/>
              <a:buNone/>
              <a:defRPr sz="1600"/>
            </a:lvl1pPr>
          </a:lstStyle>
          <a:p>
            <a:pPr marL="0" indent="0">
              <a:buSzTx/>
              <a:buNone/>
              <a:defRPr sz="1600"/>
            </a:pPr>
            <a:r>
              <a:rPr b="1">
                <a:solidFill>
                  <a:srgbClr val="929292"/>
                </a:solidFill>
                <a:latin typeface="+mn-lt"/>
                <a:ea typeface="+mn-ea"/>
                <a:cs typeface="+mn-cs"/>
                <a:sym typeface="Helvetica"/>
              </a:rPr>
              <a:t>Client Name  </a:t>
            </a:r>
            <a:r>
              <a:rPr>
                <a:solidFill>
                  <a:srgbClr val="929292"/>
                </a:solidFill>
              </a:rPr>
              <a:t>Presentation Title  - </a:t>
            </a:r>
            <a:r>
              <a:t> </a:t>
            </a:r>
            <a:r>
              <a:rPr b="1">
                <a:solidFill>
                  <a:srgbClr val="DE411B"/>
                </a:solidFill>
                <a:latin typeface="+mn-lt"/>
                <a:ea typeface="+mn-ea"/>
                <a:cs typeface="+mn-cs"/>
                <a:sym typeface="Helvetica"/>
              </a:rPr>
              <a:t>1. Chapter Name</a:t>
            </a:r>
          </a:p>
        </p:txBody>
      </p:sp>
    </p:spTree>
    <p:extLst>
      <p:ext uri="{BB962C8B-B14F-4D97-AF65-F5344CB8AC3E}">
        <p14:creationId xmlns:p14="http://schemas.microsoft.com/office/powerpoint/2010/main" val="2960099950"/>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Header and Footer - Black">
    <p:bg>
      <p:bgPr>
        <a:solidFill>
          <a:srgbClr val="000000"/>
        </a:solidFill>
        <a:effectLst/>
      </p:bgPr>
    </p:bg>
    <p:spTree>
      <p:nvGrpSpPr>
        <p:cNvPr id="1" name=""/>
        <p:cNvGrpSpPr/>
        <p:nvPr/>
      </p:nvGrpSpPr>
      <p:grpSpPr>
        <a:xfrm>
          <a:off x="0" y="0"/>
          <a:ext cx="0" cy="0"/>
          <a:chOff x="0" y="0"/>
          <a:chExt cx="0" cy="0"/>
        </a:xfrm>
      </p:grpSpPr>
      <p:sp>
        <p:nvSpPr>
          <p:cNvPr id="29"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30" name="Client Name  Presentation Title  -  1. Chapter Name"/>
          <p:cNvSpPr txBox="1">
            <a:spLocks noGrp="1"/>
          </p:cNvSpPr>
          <p:nvPr>
            <p:ph type="body" sz="quarter" idx="13"/>
          </p:nvPr>
        </p:nvSpPr>
        <p:spPr>
          <a:xfrm>
            <a:off x="851643" y="7404"/>
            <a:ext cx="4959690" cy="390491"/>
          </a:xfrm>
          <a:prstGeom prst="rect">
            <a:avLst/>
          </a:prstGeom>
        </p:spPr>
        <p:txBody>
          <a:bodyPr wrap="none" lIns="71437" tIns="71437" rIns="71437" bIns="71437">
            <a:spAutoFit/>
          </a:bodyPr>
          <a:lstStyle>
            <a:lvl1pPr marL="0" indent="0">
              <a:buSzTx/>
              <a:buNone/>
              <a:defRPr sz="1600"/>
            </a:lvl1pPr>
          </a:lstStyle>
          <a:p>
            <a:pPr marL="0" indent="0">
              <a:buSzTx/>
              <a:buNone/>
              <a:defRPr sz="1600"/>
            </a:pPr>
            <a:r>
              <a:rPr b="1">
                <a:solidFill>
                  <a:srgbClr val="FFFFFF"/>
                </a:solidFill>
                <a:latin typeface="+mn-lt"/>
                <a:ea typeface="+mn-ea"/>
                <a:cs typeface="+mn-cs"/>
                <a:sym typeface="Helvetica"/>
              </a:rPr>
              <a:t>Client Name  </a:t>
            </a:r>
            <a:r>
              <a:rPr>
                <a:solidFill>
                  <a:srgbClr val="FFFFFF"/>
                </a:solidFill>
              </a:rPr>
              <a:t>Presentation Title  -  </a:t>
            </a:r>
            <a:r>
              <a:rPr b="1">
                <a:solidFill>
                  <a:srgbClr val="DE411B"/>
                </a:solidFill>
                <a:latin typeface="+mn-lt"/>
                <a:ea typeface="+mn-ea"/>
                <a:cs typeface="+mn-cs"/>
                <a:sym typeface="Helvetica"/>
              </a:rPr>
              <a:t>1. Chapter Name</a:t>
            </a:r>
          </a:p>
        </p:txBody>
      </p:sp>
    </p:spTree>
    <p:extLst>
      <p:ext uri="{BB962C8B-B14F-4D97-AF65-F5344CB8AC3E}">
        <p14:creationId xmlns:p14="http://schemas.microsoft.com/office/powerpoint/2010/main" val="163442071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Footer">
    <p:bg>
      <p:bgRef idx="1001">
        <a:schemeClr val="bg1"/>
      </p:bgRef>
    </p:bg>
    <p:spTree>
      <p:nvGrpSpPr>
        <p:cNvPr id="1" name=""/>
        <p:cNvGrpSpPr/>
        <p:nvPr/>
      </p:nvGrpSpPr>
      <p:grpSpPr>
        <a:xfrm>
          <a:off x="0" y="0"/>
          <a:ext cx="0" cy="0"/>
          <a:chOff x="0" y="0"/>
          <a:chExt cx="0" cy="0"/>
        </a:xfrm>
      </p:grpSpPr>
      <p:sp>
        <p:nvSpPr>
          <p:cNvPr id="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0" name="Client name  //  presentation name  //  © Copyright 2020 Endava  //  Confidential and Proprietary  //  Version 1.0"/>
          <p:cNvSpPr txBox="1"/>
          <p:nvPr/>
        </p:nvSpPr>
        <p:spPr>
          <a:xfrm>
            <a:off x="337044" y="6648214"/>
            <a:ext cx="10661431" cy="1644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defTabSz="410766">
              <a:defRPr sz="1200" b="0" spc="119">
                <a:solidFill>
                  <a:srgbClr val="929292"/>
                </a:solidFill>
                <a:latin typeface="Helvetica Light"/>
                <a:ea typeface="Helvetica Light"/>
                <a:cs typeface="Helvetica Light"/>
                <a:sym typeface="Helvetica Light"/>
              </a:defRPr>
            </a:pPr>
            <a:r>
              <a:rPr sz="600" b="1" dirty="0">
                <a:latin typeface="+mn-lt"/>
                <a:ea typeface="+mn-ea"/>
                <a:cs typeface="+mn-cs"/>
                <a:sym typeface="Helvetica"/>
              </a:rPr>
              <a:t>Client name  </a:t>
            </a:r>
            <a:r>
              <a:rPr sz="600" b="0" i="0" dirty="0">
                <a:latin typeface="Arial" panose="020B0604020202020204" pitchFamily="34" charset="0"/>
                <a:cs typeface="Arial" panose="020B0604020202020204" pitchFamily="34" charset="0"/>
              </a:rPr>
              <a:t>// </a:t>
            </a:r>
            <a:r>
              <a:rPr sz="600" b="1" dirty="0">
                <a:latin typeface="+mn-lt"/>
                <a:ea typeface="+mn-ea"/>
                <a:cs typeface="+mn-cs"/>
                <a:sym typeface="Helvetica"/>
              </a:rPr>
              <a:t> </a:t>
            </a:r>
            <a:r>
              <a:rPr sz="600" b="0" i="0" dirty="0">
                <a:latin typeface="Arial" panose="020B0604020202020204" pitchFamily="34" charset="0"/>
                <a:cs typeface="Arial" panose="020B0604020202020204" pitchFamily="34" charset="0"/>
              </a:rPr>
              <a:t>presentation name  //  © Copyright 2020 </a:t>
            </a:r>
            <a:r>
              <a:rPr sz="600" b="0" i="0" dirty="0" err="1">
                <a:latin typeface="Arial" panose="020B0604020202020204" pitchFamily="34" charset="0"/>
                <a:cs typeface="Arial" panose="020B0604020202020204" pitchFamily="34" charset="0"/>
              </a:rPr>
              <a:t>Endava</a:t>
            </a:r>
            <a:r>
              <a:rPr sz="600" b="0" i="0" dirty="0">
                <a:latin typeface="Arial" panose="020B0604020202020204" pitchFamily="34" charset="0"/>
                <a:cs typeface="Arial" panose="020B0604020202020204" pitchFamily="34" charset="0"/>
              </a:rPr>
              <a:t>  //  Confidential and Proprietary  //  Version 1.0</a:t>
            </a:r>
          </a:p>
        </p:txBody>
      </p:sp>
      <p:pic>
        <p:nvPicPr>
          <p:cNvPr id="7" name="Picture 6">
            <a:extLst>
              <a:ext uri="{FF2B5EF4-FFF2-40B4-BE49-F238E27FC236}">
                <a16:creationId xmlns:a16="http://schemas.microsoft.com/office/drawing/2014/main" id="{014415AC-FD0D-AB46-9A8D-142155489DA2}"/>
              </a:ext>
            </a:extLst>
          </p:cNvPr>
          <p:cNvPicPr>
            <a:picLocks noChangeAspect="1"/>
          </p:cNvPicPr>
          <p:nvPr userDrawn="1"/>
        </p:nvPicPr>
        <p:blipFill>
          <a:blip r:embed="rId2"/>
          <a:stretch>
            <a:fillRect/>
          </a:stretch>
        </p:blipFill>
        <p:spPr>
          <a:xfrm>
            <a:off x="48804" y="6646123"/>
            <a:ext cx="215279" cy="160338"/>
          </a:xfrm>
          <a:prstGeom prst="rect">
            <a:avLst/>
          </a:prstGeom>
        </p:spPr>
      </p:pic>
    </p:spTree>
    <p:extLst>
      <p:ext uri="{BB962C8B-B14F-4D97-AF65-F5344CB8AC3E}">
        <p14:creationId xmlns:p14="http://schemas.microsoft.com/office/powerpoint/2010/main" val="2230230116"/>
      </p:ext>
    </p:extLst>
  </p:cSld>
  <p:clrMapOvr>
    <a:overrideClrMapping bg1="lt1" tx1="dk1" bg2="lt2" tx2="dk2" accent1="accent1" accent2="accent2" accent3="accent3" accent4="accent4" accent5="accent5" accent6="accent6" hlink="hlink" folHlink="folHlink"/>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Footer - Black">
    <p:bg>
      <p:bgPr>
        <a:solidFill>
          <a:srgbClr val="000000"/>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49" name="Client name  //  presentation name  //  © Copyright 2020 Endava  //  Confidential and Proprietary  //  Version 1.0"/>
          <p:cNvSpPr txBox="1"/>
          <p:nvPr/>
        </p:nvSpPr>
        <p:spPr>
          <a:xfrm>
            <a:off x="337044" y="6648214"/>
            <a:ext cx="10661431" cy="1644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defTabSz="410766">
              <a:defRPr sz="1200" b="0" spc="119">
                <a:solidFill>
                  <a:srgbClr val="929292"/>
                </a:solidFill>
                <a:latin typeface="Helvetica Light"/>
                <a:ea typeface="Helvetica Light"/>
                <a:cs typeface="Helvetica Light"/>
                <a:sym typeface="Helvetica Light"/>
              </a:defRPr>
            </a:pPr>
            <a:r>
              <a:rPr sz="600" b="1" dirty="0">
                <a:latin typeface="+mn-lt"/>
                <a:ea typeface="+mn-ea"/>
                <a:cs typeface="+mn-cs"/>
                <a:sym typeface="Helvetica"/>
              </a:rPr>
              <a:t>Client name  </a:t>
            </a:r>
            <a:r>
              <a:rPr sz="600" b="0" i="0" dirty="0">
                <a:latin typeface="Arial" panose="020B0604020202020204" pitchFamily="34" charset="0"/>
                <a:cs typeface="Arial" panose="020B0604020202020204" pitchFamily="34" charset="0"/>
              </a:rPr>
              <a:t>// </a:t>
            </a:r>
            <a:r>
              <a:rPr sz="600" b="1" dirty="0">
                <a:latin typeface="+mn-lt"/>
                <a:ea typeface="+mn-ea"/>
                <a:cs typeface="+mn-cs"/>
                <a:sym typeface="Helvetica"/>
              </a:rPr>
              <a:t> </a:t>
            </a:r>
            <a:r>
              <a:rPr sz="600" b="0" i="0" dirty="0">
                <a:latin typeface="Arial" panose="020B0604020202020204" pitchFamily="34" charset="0"/>
                <a:cs typeface="Arial" panose="020B0604020202020204" pitchFamily="34" charset="0"/>
              </a:rPr>
              <a:t>presentation name  //  © Copyright 2020 </a:t>
            </a:r>
            <a:r>
              <a:rPr sz="600" b="0" i="0" dirty="0" err="1">
                <a:latin typeface="Arial" panose="020B0604020202020204" pitchFamily="34" charset="0"/>
                <a:cs typeface="Arial" panose="020B0604020202020204" pitchFamily="34" charset="0"/>
              </a:rPr>
              <a:t>Endava</a:t>
            </a:r>
            <a:r>
              <a:rPr sz="600" b="0" i="0" dirty="0">
                <a:latin typeface="Arial" panose="020B0604020202020204" pitchFamily="34" charset="0"/>
                <a:cs typeface="Arial" panose="020B0604020202020204" pitchFamily="34" charset="0"/>
              </a:rPr>
              <a:t>  //  Confidential and Proprietary  //  Version 1.0</a:t>
            </a:r>
          </a:p>
        </p:txBody>
      </p:sp>
      <p:pic>
        <p:nvPicPr>
          <p:cNvPr id="6" name="Picture 5">
            <a:extLst>
              <a:ext uri="{FF2B5EF4-FFF2-40B4-BE49-F238E27FC236}">
                <a16:creationId xmlns:a16="http://schemas.microsoft.com/office/drawing/2014/main" id="{395AB5CD-6A95-E04E-9BCC-26E9D9D1DD82}"/>
              </a:ext>
            </a:extLst>
          </p:cNvPr>
          <p:cNvPicPr>
            <a:picLocks noChangeAspect="1"/>
          </p:cNvPicPr>
          <p:nvPr userDrawn="1"/>
        </p:nvPicPr>
        <p:blipFill>
          <a:blip r:embed="rId2"/>
          <a:stretch>
            <a:fillRect/>
          </a:stretch>
        </p:blipFill>
        <p:spPr>
          <a:xfrm>
            <a:off x="48804" y="6646123"/>
            <a:ext cx="215279" cy="160338"/>
          </a:xfrm>
          <a:prstGeom prst="rect">
            <a:avLst/>
          </a:prstGeom>
        </p:spPr>
      </p:pic>
    </p:spTree>
    <p:extLst>
      <p:ext uri="{BB962C8B-B14F-4D97-AF65-F5344CB8AC3E}">
        <p14:creationId xmlns:p14="http://schemas.microsoft.com/office/powerpoint/2010/main" val="3722570607"/>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Header and Minimal Footer - Black">
    <p:bg>
      <p:bgPr>
        <a:solidFill>
          <a:srgbClr val="000000"/>
        </a:solidFill>
        <a:effectLst/>
      </p:bgPr>
    </p:bg>
    <p:spTree>
      <p:nvGrpSpPr>
        <p:cNvPr id="1" name=""/>
        <p:cNvGrpSpPr/>
        <p:nvPr/>
      </p:nvGrpSpPr>
      <p:grpSpPr>
        <a:xfrm>
          <a:off x="0" y="0"/>
          <a:ext cx="0" cy="0"/>
          <a:chOff x="0" y="0"/>
          <a:chExt cx="0" cy="0"/>
        </a:xfrm>
      </p:grpSpPr>
      <p:sp>
        <p:nvSpPr>
          <p:cNvPr id="66" name="Rectangle"/>
          <p:cNvSpPr/>
          <p:nvPr/>
        </p:nvSpPr>
        <p:spPr>
          <a:xfrm>
            <a:off x="889000" y="-1588"/>
            <a:ext cx="206834" cy="24272"/>
          </a:xfrm>
          <a:prstGeom prst="rect">
            <a:avLst/>
          </a:prstGeom>
          <a:solidFill>
            <a:srgbClr val="DE411B"/>
          </a:solidFill>
          <a:ln w="12700">
            <a:miter lim="400000"/>
          </a:ln>
        </p:spPr>
        <p:txBody>
          <a:bodyPr lIns="0" tIns="0" rIns="0" bIns="0" anchor="ctr"/>
          <a:lstStyle/>
          <a:p>
            <a:pPr algn="ctr" defTabSz="412750">
              <a:lnSpc>
                <a:spcPct val="100000"/>
              </a:lnSpc>
              <a:defRPr sz="3200" cap="none" spc="0"/>
            </a:pPr>
            <a:endParaRPr sz="1600"/>
          </a:p>
        </p:txBody>
      </p:sp>
      <p:sp>
        <p:nvSpPr>
          <p:cNvPr id="6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69" name="Client Name  Presentation Title  -  1. Chapter Name"/>
          <p:cNvSpPr txBox="1"/>
          <p:nvPr/>
        </p:nvSpPr>
        <p:spPr>
          <a:xfrm>
            <a:off x="851643" y="105025"/>
            <a:ext cx="2489464" cy="1952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defTabSz="410766">
              <a:lnSpc>
                <a:spcPct val="100000"/>
              </a:lnSpc>
              <a:spcBef>
                <a:spcPts val="1500"/>
              </a:spcBef>
              <a:defRPr sz="1600" b="0" cap="none" spc="0">
                <a:solidFill>
                  <a:srgbClr val="5E5E5E"/>
                </a:solidFill>
                <a:latin typeface="Helvetica Light"/>
                <a:ea typeface="Helvetica Light"/>
                <a:cs typeface="Helvetica Light"/>
                <a:sym typeface="Helvetica Light"/>
              </a:defRPr>
            </a:pPr>
            <a:r>
              <a:rPr sz="800" b="1" dirty="0">
                <a:solidFill>
                  <a:srgbClr val="FFFFFF"/>
                </a:solidFill>
                <a:latin typeface="+mn-lt"/>
                <a:ea typeface="+mn-ea"/>
                <a:cs typeface="+mn-cs"/>
                <a:sym typeface="Helvetica"/>
              </a:rPr>
              <a:t>Client Name  </a:t>
            </a:r>
            <a:r>
              <a:rPr sz="800" b="0" i="0" dirty="0">
                <a:solidFill>
                  <a:srgbClr val="FFFFFF"/>
                </a:solidFill>
                <a:latin typeface="Arial" panose="020B0604020202020204" pitchFamily="34" charset="0"/>
                <a:cs typeface="Arial" panose="020B0604020202020204" pitchFamily="34" charset="0"/>
              </a:rPr>
              <a:t>Presentation Title  -  </a:t>
            </a:r>
            <a:r>
              <a:rPr sz="800" b="1" dirty="0">
                <a:solidFill>
                  <a:srgbClr val="DE411B"/>
                </a:solidFill>
                <a:latin typeface="+mn-lt"/>
                <a:ea typeface="+mn-ea"/>
                <a:cs typeface="+mn-cs"/>
                <a:sym typeface="Helvetica"/>
              </a:rPr>
              <a:t>1. Chapter Name</a:t>
            </a:r>
          </a:p>
        </p:txBody>
      </p:sp>
      <p:pic>
        <p:nvPicPr>
          <p:cNvPr id="7" name="Picture 6">
            <a:extLst>
              <a:ext uri="{FF2B5EF4-FFF2-40B4-BE49-F238E27FC236}">
                <a16:creationId xmlns:a16="http://schemas.microsoft.com/office/drawing/2014/main" id="{971A24C2-0663-FA45-9B66-5259AB40BFFA}"/>
              </a:ext>
            </a:extLst>
          </p:cNvPr>
          <p:cNvPicPr>
            <a:picLocks noChangeAspect="1"/>
          </p:cNvPicPr>
          <p:nvPr userDrawn="1"/>
        </p:nvPicPr>
        <p:blipFill>
          <a:blip r:embed="rId2"/>
          <a:stretch>
            <a:fillRect/>
          </a:stretch>
        </p:blipFill>
        <p:spPr>
          <a:xfrm>
            <a:off x="48804" y="6646123"/>
            <a:ext cx="215279" cy="160338"/>
          </a:xfrm>
          <a:prstGeom prst="rect">
            <a:avLst/>
          </a:prstGeom>
        </p:spPr>
      </p:pic>
    </p:spTree>
    <p:extLst>
      <p:ext uri="{BB962C8B-B14F-4D97-AF65-F5344CB8AC3E}">
        <p14:creationId xmlns:p14="http://schemas.microsoft.com/office/powerpoint/2010/main" val="329904686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Minimal Footer">
    <p:spTree>
      <p:nvGrpSpPr>
        <p:cNvPr id="1" name=""/>
        <p:cNvGrpSpPr/>
        <p:nvPr/>
      </p:nvGrpSpPr>
      <p:grpSpPr>
        <a:xfrm>
          <a:off x="0" y="0"/>
          <a:ext cx="0" cy="0"/>
          <a:chOff x="0" y="0"/>
          <a:chExt cx="0" cy="0"/>
        </a:xfrm>
      </p:grpSpPr>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5" name="Picture 4">
            <a:extLst>
              <a:ext uri="{FF2B5EF4-FFF2-40B4-BE49-F238E27FC236}">
                <a16:creationId xmlns:a16="http://schemas.microsoft.com/office/drawing/2014/main" id="{2BD33DE6-C1C8-5F49-85AF-C0BA0848938B}"/>
              </a:ext>
            </a:extLst>
          </p:cNvPr>
          <p:cNvPicPr>
            <a:picLocks noChangeAspect="1"/>
          </p:cNvPicPr>
          <p:nvPr userDrawn="1"/>
        </p:nvPicPr>
        <p:blipFill>
          <a:blip r:embed="rId2"/>
          <a:stretch>
            <a:fillRect/>
          </a:stretch>
        </p:blipFill>
        <p:spPr>
          <a:xfrm>
            <a:off x="48804" y="6646123"/>
            <a:ext cx="215279" cy="160338"/>
          </a:xfrm>
          <a:prstGeom prst="rect">
            <a:avLst/>
          </a:prstGeom>
        </p:spPr>
      </p:pic>
    </p:spTree>
    <p:extLst>
      <p:ext uri="{BB962C8B-B14F-4D97-AF65-F5344CB8AC3E}">
        <p14:creationId xmlns:p14="http://schemas.microsoft.com/office/powerpoint/2010/main" val="3508803682"/>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Minimal Footer - Black">
    <p:bg>
      <p:bgPr>
        <a:solidFill>
          <a:srgbClr val="000000"/>
        </a:solidFill>
        <a:effectLst/>
      </p:bgPr>
    </p:bg>
    <p:spTree>
      <p:nvGrpSpPr>
        <p:cNvPr id="1" name=""/>
        <p:cNvGrpSpPr/>
        <p:nvPr/>
      </p:nvGrpSpPr>
      <p:grpSpPr>
        <a:xfrm>
          <a:off x="0" y="0"/>
          <a:ext cx="0" cy="0"/>
          <a:chOff x="0" y="0"/>
          <a:chExt cx="0" cy="0"/>
        </a:xfrm>
      </p:grpSpPr>
      <p:sp>
        <p:nvSpPr>
          <p:cNvPr id="84"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pic>
        <p:nvPicPr>
          <p:cNvPr id="5" name="Picture 4">
            <a:extLst>
              <a:ext uri="{FF2B5EF4-FFF2-40B4-BE49-F238E27FC236}">
                <a16:creationId xmlns:a16="http://schemas.microsoft.com/office/drawing/2014/main" id="{A228CF83-0BCF-FB4F-A59E-E902A63447C2}"/>
              </a:ext>
            </a:extLst>
          </p:cNvPr>
          <p:cNvPicPr>
            <a:picLocks noChangeAspect="1"/>
          </p:cNvPicPr>
          <p:nvPr userDrawn="1"/>
        </p:nvPicPr>
        <p:blipFill>
          <a:blip r:embed="rId2"/>
          <a:stretch>
            <a:fillRect/>
          </a:stretch>
        </p:blipFill>
        <p:spPr>
          <a:xfrm>
            <a:off x="48804" y="6646123"/>
            <a:ext cx="215279" cy="160338"/>
          </a:xfrm>
          <a:prstGeom prst="rect">
            <a:avLst/>
          </a:prstGeom>
        </p:spPr>
      </p:pic>
    </p:spTree>
    <p:extLst>
      <p:ext uri="{BB962C8B-B14F-4D97-AF65-F5344CB8AC3E}">
        <p14:creationId xmlns:p14="http://schemas.microsoft.com/office/powerpoint/2010/main" val="3133411059"/>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7571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889000" y="-1588"/>
            <a:ext cx="206834" cy="24272"/>
          </a:xfrm>
          <a:prstGeom prst="rect">
            <a:avLst/>
          </a:prstGeom>
          <a:solidFill>
            <a:srgbClr val="DE411B"/>
          </a:solidFill>
          <a:ln w="12700">
            <a:miter lim="400000"/>
          </a:ln>
        </p:spPr>
        <p:txBody>
          <a:bodyPr lIns="0" tIns="0" rIns="0" bIns="0" anchor="ctr"/>
          <a:lstStyle/>
          <a:p>
            <a:pPr algn="ctr" defTabSz="412750">
              <a:lnSpc>
                <a:spcPct val="100000"/>
              </a:lnSpc>
              <a:defRPr sz="3200" cap="none" spc="0"/>
            </a:pPr>
            <a:endParaRPr sz="1600"/>
          </a:p>
        </p:txBody>
      </p:sp>
      <p:sp>
        <p:nvSpPr>
          <p:cNvPr id="3" name="Slide Number"/>
          <p:cNvSpPr txBox="1">
            <a:spLocks noGrp="1"/>
          </p:cNvSpPr>
          <p:nvPr>
            <p:ph type="sldNum" sz="quarter" idx="2"/>
          </p:nvPr>
        </p:nvSpPr>
        <p:spPr>
          <a:xfrm>
            <a:off x="11908996" y="6644723"/>
            <a:ext cx="227627" cy="225703"/>
          </a:xfrm>
          <a:prstGeom prst="rect">
            <a:avLst/>
          </a:prstGeom>
          <a:ln w="12700">
            <a:miter lim="400000"/>
          </a:ln>
        </p:spPr>
        <p:txBody>
          <a:bodyPr wrap="none" lIns="50800" tIns="50800" rIns="50800" bIns="50800">
            <a:spAutoFit/>
          </a:bodyPr>
          <a:lstStyle>
            <a:lvl1pPr algn="r" defTabSz="412750">
              <a:lnSpc>
                <a:spcPct val="100000"/>
              </a:lnSpc>
              <a:defRPr sz="800" cap="none" spc="0">
                <a:solidFill>
                  <a:srgbClr val="000000"/>
                </a:solidFill>
              </a:defRPr>
            </a:lvl1pPr>
          </a:lstStyle>
          <a:p>
            <a:fld id="{86CB4B4D-7CA3-9044-876B-883B54F8677D}" type="slidenum">
              <a:t>‹#›</a:t>
            </a:fld>
            <a:endParaRPr/>
          </a:p>
        </p:txBody>
      </p:sp>
      <p:sp>
        <p:nvSpPr>
          <p:cNvPr id="4" name="Client name  //  presentation name  //  © Copyright 2020 Endava  //  Confidential and Proprietary  //  Version 1.0"/>
          <p:cNvSpPr txBox="1"/>
          <p:nvPr/>
        </p:nvSpPr>
        <p:spPr>
          <a:xfrm>
            <a:off x="337044" y="6648214"/>
            <a:ext cx="10661431" cy="1644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defTabSz="410766">
              <a:defRPr sz="1200" b="0" spc="119">
                <a:solidFill>
                  <a:srgbClr val="929292"/>
                </a:solidFill>
                <a:latin typeface="Helvetica Light"/>
                <a:ea typeface="Helvetica Light"/>
                <a:cs typeface="Helvetica Light"/>
                <a:sym typeface="Helvetica Light"/>
              </a:defRPr>
            </a:pPr>
            <a:r>
              <a:rPr sz="600" b="1" dirty="0">
                <a:latin typeface="+mn-lt"/>
                <a:ea typeface="+mn-ea"/>
                <a:cs typeface="+mn-cs"/>
                <a:sym typeface="Helvetica"/>
              </a:rPr>
              <a:t>Client name  </a:t>
            </a:r>
            <a:r>
              <a:rPr sz="600" b="0" i="0" dirty="0">
                <a:latin typeface="Arial" panose="020B0604020202020204" pitchFamily="34" charset="0"/>
                <a:cs typeface="Arial" panose="020B0604020202020204" pitchFamily="34" charset="0"/>
              </a:rPr>
              <a:t>// </a:t>
            </a:r>
            <a:r>
              <a:rPr sz="600" b="1" dirty="0">
                <a:latin typeface="+mn-lt"/>
                <a:ea typeface="+mn-ea"/>
                <a:cs typeface="+mn-cs"/>
                <a:sym typeface="Helvetica"/>
              </a:rPr>
              <a:t> </a:t>
            </a:r>
            <a:r>
              <a:rPr sz="600" b="0" i="0" dirty="0">
                <a:latin typeface="Arial" panose="020B0604020202020204" pitchFamily="34" charset="0"/>
                <a:cs typeface="Arial" panose="020B0604020202020204" pitchFamily="34" charset="0"/>
              </a:rPr>
              <a:t>presentation name  //  © Copyright 2020 </a:t>
            </a:r>
            <a:r>
              <a:rPr sz="600" b="0" i="0" dirty="0" err="1">
                <a:latin typeface="Arial" panose="020B0604020202020204" pitchFamily="34" charset="0"/>
                <a:cs typeface="Arial" panose="020B0604020202020204" pitchFamily="34" charset="0"/>
              </a:rPr>
              <a:t>Endava</a:t>
            </a:r>
            <a:r>
              <a:rPr sz="600" b="0" i="0" dirty="0">
                <a:latin typeface="Arial" panose="020B0604020202020204" pitchFamily="34" charset="0"/>
                <a:cs typeface="Arial" panose="020B0604020202020204" pitchFamily="34" charset="0"/>
              </a:rPr>
              <a:t>  //  Confidential and Proprietary  //  Version 1.0</a:t>
            </a:r>
          </a:p>
        </p:txBody>
      </p:sp>
      <p:sp>
        <p:nvSpPr>
          <p:cNvPr id="6" name="Body Level One…"/>
          <p:cNvSpPr txBox="1">
            <a:spLocks noGrp="1"/>
          </p:cNvSpPr>
          <p:nvPr>
            <p:ph type="body" idx="1"/>
          </p:nvPr>
        </p:nvSpPr>
        <p:spPr>
          <a:xfrm>
            <a:off x="844550" y="1574800"/>
            <a:ext cx="10502900" cy="464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rPr lang="en-GB" dirty="0"/>
              <a:t>Body level one</a:t>
            </a:r>
          </a:p>
          <a:p>
            <a:pPr lvl="1"/>
            <a:r>
              <a:rPr lang="en-GB" dirty="0"/>
              <a:t>Body level two</a:t>
            </a:r>
          </a:p>
          <a:p>
            <a:pPr lvl="2"/>
            <a:r>
              <a:rPr lang="en-GB" dirty="0"/>
              <a:t>Body level three</a:t>
            </a:r>
          </a:p>
          <a:p>
            <a:pPr lvl="3"/>
            <a:r>
              <a:rPr lang="en-GB" dirty="0"/>
              <a:t>Body level four</a:t>
            </a:r>
          </a:p>
          <a:p>
            <a:pPr lvl="4"/>
            <a:r>
              <a:rPr lang="en-GB" dirty="0"/>
              <a:t>Body level five</a:t>
            </a:r>
          </a:p>
        </p:txBody>
      </p:sp>
      <p:pic>
        <p:nvPicPr>
          <p:cNvPr id="7" name="Picture 6">
            <a:extLst>
              <a:ext uri="{FF2B5EF4-FFF2-40B4-BE49-F238E27FC236}">
                <a16:creationId xmlns:a16="http://schemas.microsoft.com/office/drawing/2014/main" id="{1CAD3690-743F-304B-BC3C-3FB1778AF882}"/>
              </a:ext>
            </a:extLst>
          </p:cNvPr>
          <p:cNvPicPr>
            <a:picLocks noChangeAspect="1"/>
          </p:cNvPicPr>
          <p:nvPr userDrawn="1"/>
        </p:nvPicPr>
        <p:blipFill>
          <a:blip r:embed="rId12"/>
          <a:stretch>
            <a:fillRect/>
          </a:stretch>
        </p:blipFill>
        <p:spPr>
          <a:xfrm>
            <a:off x="48804" y="6646123"/>
            <a:ext cx="215279" cy="160338"/>
          </a:xfrm>
          <a:prstGeom prst="rect">
            <a:avLst/>
          </a:prstGeom>
        </p:spPr>
      </p:pic>
      <p:sp>
        <p:nvSpPr>
          <p:cNvPr id="11" name="Title Placeholder 10">
            <a:extLst>
              <a:ext uri="{FF2B5EF4-FFF2-40B4-BE49-F238E27FC236}">
                <a16:creationId xmlns:a16="http://schemas.microsoft.com/office/drawing/2014/main" id="{9A51FF35-04BE-EC4C-98ED-E33A427F33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RO" dirty="0"/>
          </a:p>
        </p:txBody>
      </p:sp>
    </p:spTree>
    <p:extLst>
      <p:ext uri="{BB962C8B-B14F-4D97-AF65-F5344CB8AC3E}">
        <p14:creationId xmlns:p14="http://schemas.microsoft.com/office/powerpoint/2010/main" val="58592929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ransition spd="med"/>
  <p:txStyles>
    <p:titleStyle>
      <a:lvl1pPr marL="0" marR="0" indent="0" algn="l" defTabSz="235131" latinLnBrk="0">
        <a:lnSpc>
          <a:spcPct val="70000"/>
        </a:lnSpc>
        <a:spcBef>
          <a:spcPts val="0"/>
        </a:spcBef>
        <a:spcAft>
          <a:spcPts val="0"/>
        </a:spcAft>
        <a:buClrTx/>
        <a:buSzTx/>
        <a:buFontTx/>
        <a:buNone/>
        <a:tabLst/>
        <a:defRPr sz="3500" b="1" i="0" u="none" strike="noStrike" cap="none" spc="-105" baseline="0">
          <a:solidFill>
            <a:schemeClr val="bg2"/>
          </a:solidFill>
          <a:uFillTx/>
          <a:latin typeface="+mn-lt"/>
          <a:ea typeface="+mn-ea"/>
          <a:cs typeface="+mn-cs"/>
          <a:sym typeface="Helvetica"/>
        </a:defRPr>
      </a:lvl1pPr>
      <a:lvl2pPr marL="0" marR="0" indent="0" algn="l" defTabSz="235131" latinLnBrk="0">
        <a:lnSpc>
          <a:spcPct val="70000"/>
        </a:lnSpc>
        <a:spcBef>
          <a:spcPts val="0"/>
        </a:spcBef>
        <a:spcAft>
          <a:spcPts val="0"/>
        </a:spcAft>
        <a:buClrTx/>
        <a:buSzTx/>
        <a:buFontTx/>
        <a:buNone/>
        <a:tabLst/>
        <a:defRPr sz="3500" b="1" i="0" u="none" strike="noStrike" cap="none" spc="-105" baseline="0">
          <a:solidFill>
            <a:srgbClr val="000000"/>
          </a:solidFill>
          <a:uFillTx/>
          <a:latin typeface="+mn-lt"/>
          <a:ea typeface="+mn-ea"/>
          <a:cs typeface="+mn-cs"/>
          <a:sym typeface="Helvetica"/>
        </a:defRPr>
      </a:lvl2pPr>
      <a:lvl3pPr marL="0" marR="0" indent="0" algn="l" defTabSz="235131" latinLnBrk="0">
        <a:lnSpc>
          <a:spcPct val="70000"/>
        </a:lnSpc>
        <a:spcBef>
          <a:spcPts val="0"/>
        </a:spcBef>
        <a:spcAft>
          <a:spcPts val="0"/>
        </a:spcAft>
        <a:buClrTx/>
        <a:buSzTx/>
        <a:buFontTx/>
        <a:buNone/>
        <a:tabLst/>
        <a:defRPr sz="3500" b="1" i="0" u="none" strike="noStrike" cap="none" spc="-105" baseline="0">
          <a:solidFill>
            <a:srgbClr val="000000"/>
          </a:solidFill>
          <a:uFillTx/>
          <a:latin typeface="+mn-lt"/>
          <a:ea typeface="+mn-ea"/>
          <a:cs typeface="+mn-cs"/>
          <a:sym typeface="Helvetica"/>
        </a:defRPr>
      </a:lvl3pPr>
      <a:lvl4pPr marL="0" marR="0" indent="0" algn="l" defTabSz="235131" latinLnBrk="0">
        <a:lnSpc>
          <a:spcPct val="70000"/>
        </a:lnSpc>
        <a:spcBef>
          <a:spcPts val="0"/>
        </a:spcBef>
        <a:spcAft>
          <a:spcPts val="0"/>
        </a:spcAft>
        <a:buClrTx/>
        <a:buSzTx/>
        <a:buFontTx/>
        <a:buNone/>
        <a:tabLst/>
        <a:defRPr sz="3500" b="1" i="0" u="none" strike="noStrike" cap="none" spc="-105" baseline="0">
          <a:solidFill>
            <a:srgbClr val="000000"/>
          </a:solidFill>
          <a:uFillTx/>
          <a:latin typeface="+mn-lt"/>
          <a:ea typeface="+mn-ea"/>
          <a:cs typeface="+mn-cs"/>
          <a:sym typeface="Helvetica"/>
        </a:defRPr>
      </a:lvl4pPr>
      <a:lvl5pPr marL="0" marR="0" indent="0" algn="l" defTabSz="235131" latinLnBrk="0">
        <a:lnSpc>
          <a:spcPct val="70000"/>
        </a:lnSpc>
        <a:spcBef>
          <a:spcPts val="0"/>
        </a:spcBef>
        <a:spcAft>
          <a:spcPts val="0"/>
        </a:spcAft>
        <a:buClrTx/>
        <a:buSzTx/>
        <a:buFontTx/>
        <a:buNone/>
        <a:tabLst/>
        <a:defRPr sz="3500" b="1" i="0" u="none" strike="noStrike" cap="none" spc="-105" baseline="0">
          <a:solidFill>
            <a:srgbClr val="000000"/>
          </a:solidFill>
          <a:uFillTx/>
          <a:latin typeface="+mn-lt"/>
          <a:ea typeface="+mn-ea"/>
          <a:cs typeface="+mn-cs"/>
          <a:sym typeface="Helvetica"/>
        </a:defRPr>
      </a:lvl5pPr>
      <a:lvl6pPr marL="0" marR="0" indent="0" algn="l" defTabSz="235131" latinLnBrk="0">
        <a:lnSpc>
          <a:spcPct val="70000"/>
        </a:lnSpc>
        <a:spcBef>
          <a:spcPts val="0"/>
        </a:spcBef>
        <a:spcAft>
          <a:spcPts val="0"/>
        </a:spcAft>
        <a:buClrTx/>
        <a:buSzTx/>
        <a:buFontTx/>
        <a:buNone/>
        <a:tabLst/>
        <a:defRPr sz="3500" b="1" i="0" u="none" strike="noStrike" cap="none" spc="-105" baseline="0">
          <a:solidFill>
            <a:srgbClr val="000000"/>
          </a:solidFill>
          <a:uFillTx/>
          <a:latin typeface="+mn-lt"/>
          <a:ea typeface="+mn-ea"/>
          <a:cs typeface="+mn-cs"/>
          <a:sym typeface="Helvetica"/>
        </a:defRPr>
      </a:lvl6pPr>
      <a:lvl7pPr marL="0" marR="0" indent="0" algn="l" defTabSz="235131" latinLnBrk="0">
        <a:lnSpc>
          <a:spcPct val="70000"/>
        </a:lnSpc>
        <a:spcBef>
          <a:spcPts val="0"/>
        </a:spcBef>
        <a:spcAft>
          <a:spcPts val="0"/>
        </a:spcAft>
        <a:buClrTx/>
        <a:buSzTx/>
        <a:buFontTx/>
        <a:buNone/>
        <a:tabLst/>
        <a:defRPr sz="3500" b="1" i="0" u="none" strike="noStrike" cap="none" spc="-105" baseline="0">
          <a:solidFill>
            <a:srgbClr val="000000"/>
          </a:solidFill>
          <a:uFillTx/>
          <a:latin typeface="+mn-lt"/>
          <a:ea typeface="+mn-ea"/>
          <a:cs typeface="+mn-cs"/>
          <a:sym typeface="Helvetica"/>
        </a:defRPr>
      </a:lvl7pPr>
      <a:lvl8pPr marL="0" marR="0" indent="0" algn="l" defTabSz="235131" latinLnBrk="0">
        <a:lnSpc>
          <a:spcPct val="70000"/>
        </a:lnSpc>
        <a:spcBef>
          <a:spcPts val="0"/>
        </a:spcBef>
        <a:spcAft>
          <a:spcPts val="0"/>
        </a:spcAft>
        <a:buClrTx/>
        <a:buSzTx/>
        <a:buFontTx/>
        <a:buNone/>
        <a:tabLst/>
        <a:defRPr sz="3500" b="1" i="0" u="none" strike="noStrike" cap="none" spc="-105" baseline="0">
          <a:solidFill>
            <a:srgbClr val="000000"/>
          </a:solidFill>
          <a:uFillTx/>
          <a:latin typeface="+mn-lt"/>
          <a:ea typeface="+mn-ea"/>
          <a:cs typeface="+mn-cs"/>
          <a:sym typeface="Helvetica"/>
        </a:defRPr>
      </a:lvl8pPr>
      <a:lvl9pPr marL="0" marR="0" indent="0" algn="l" defTabSz="235131" latinLnBrk="0">
        <a:lnSpc>
          <a:spcPct val="70000"/>
        </a:lnSpc>
        <a:spcBef>
          <a:spcPts val="0"/>
        </a:spcBef>
        <a:spcAft>
          <a:spcPts val="0"/>
        </a:spcAft>
        <a:buClrTx/>
        <a:buSzTx/>
        <a:buFontTx/>
        <a:buNone/>
        <a:tabLst/>
        <a:defRPr sz="3500" b="1" i="0" u="none" strike="noStrike" cap="none" spc="-105" baseline="0">
          <a:solidFill>
            <a:srgbClr val="000000"/>
          </a:solidFill>
          <a:uFillTx/>
          <a:latin typeface="+mn-lt"/>
          <a:ea typeface="+mn-ea"/>
          <a:cs typeface="+mn-cs"/>
          <a:sym typeface="Helvetica"/>
        </a:defRPr>
      </a:lvl9pPr>
    </p:titleStyle>
    <p:bodyStyle>
      <a:lvl1pPr marL="132292" marR="0" indent="-132292" algn="l" defTabSz="410766" rtl="0" latinLnBrk="0">
        <a:lnSpc>
          <a:spcPct val="100000"/>
        </a:lnSpc>
        <a:spcBef>
          <a:spcPts val="1500"/>
        </a:spcBef>
        <a:spcAft>
          <a:spcPts val="0"/>
        </a:spcAft>
        <a:buClrTx/>
        <a:buSzPct val="125000"/>
        <a:buFontTx/>
        <a:buChar char="•"/>
        <a:tabLst/>
        <a:defRPr sz="1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49792" marR="0" indent="-132292" algn="l" defTabSz="410766" rtl="0" latinLnBrk="0">
        <a:lnSpc>
          <a:spcPct val="100000"/>
        </a:lnSpc>
        <a:spcBef>
          <a:spcPts val="1500"/>
        </a:spcBef>
        <a:spcAft>
          <a:spcPts val="0"/>
        </a:spcAft>
        <a:buClrTx/>
        <a:buSzPct val="125000"/>
        <a:buFontTx/>
        <a:buChar char="•"/>
        <a:tabLst/>
        <a:defRPr sz="1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767292" marR="0" indent="-132292" algn="l" defTabSz="410766" rtl="0" latinLnBrk="0">
        <a:lnSpc>
          <a:spcPct val="100000"/>
        </a:lnSpc>
        <a:spcBef>
          <a:spcPts val="1500"/>
        </a:spcBef>
        <a:spcAft>
          <a:spcPts val="0"/>
        </a:spcAft>
        <a:buClrTx/>
        <a:buSzPct val="125000"/>
        <a:buFontTx/>
        <a:buChar char="•"/>
        <a:tabLst/>
        <a:defRPr sz="1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1084792" marR="0" indent="-132292" algn="l" defTabSz="410766" rtl="0" latinLnBrk="0">
        <a:lnSpc>
          <a:spcPct val="100000"/>
        </a:lnSpc>
        <a:spcBef>
          <a:spcPts val="1500"/>
        </a:spcBef>
        <a:spcAft>
          <a:spcPts val="0"/>
        </a:spcAft>
        <a:buClrTx/>
        <a:buSzPct val="125000"/>
        <a:buFontTx/>
        <a:buChar char="•"/>
        <a:tabLst/>
        <a:defRPr sz="1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4pPr>
      <a:lvl5pPr marL="1402292" marR="0" indent="-132292" algn="l" defTabSz="410766" rtl="0" latinLnBrk="0">
        <a:lnSpc>
          <a:spcPct val="100000"/>
        </a:lnSpc>
        <a:spcBef>
          <a:spcPts val="1500"/>
        </a:spcBef>
        <a:spcAft>
          <a:spcPts val="0"/>
        </a:spcAft>
        <a:buClrTx/>
        <a:buSzPct val="125000"/>
        <a:buFontTx/>
        <a:buChar char="•"/>
        <a:tabLst/>
        <a:defRPr sz="1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5pPr>
      <a:lvl6pPr marL="1719792" marR="0" indent="-132292" algn="l" defTabSz="410766" rtl="0" latinLnBrk="0">
        <a:lnSpc>
          <a:spcPct val="100000"/>
        </a:lnSpc>
        <a:spcBef>
          <a:spcPts val="1500"/>
        </a:spcBef>
        <a:spcAft>
          <a:spcPts val="0"/>
        </a:spcAft>
        <a:buClrTx/>
        <a:buSzPct val="125000"/>
        <a:buFontTx/>
        <a:buChar char="•"/>
        <a:tabLst/>
        <a:defRPr sz="1000" b="0" i="0" u="none" strike="noStrike" cap="none" spc="0" baseline="0">
          <a:solidFill>
            <a:srgbClr val="5E5E5E"/>
          </a:solidFill>
          <a:uFillTx/>
          <a:latin typeface="Helvetica Light"/>
          <a:ea typeface="Helvetica Light"/>
          <a:cs typeface="Helvetica Light"/>
          <a:sym typeface="Helvetica Light"/>
        </a:defRPr>
      </a:lvl6pPr>
      <a:lvl7pPr marL="2037292" marR="0" indent="-132292" algn="l" defTabSz="410766" rtl="0" latinLnBrk="0">
        <a:lnSpc>
          <a:spcPct val="100000"/>
        </a:lnSpc>
        <a:spcBef>
          <a:spcPts val="1500"/>
        </a:spcBef>
        <a:spcAft>
          <a:spcPts val="0"/>
        </a:spcAft>
        <a:buClrTx/>
        <a:buSzPct val="125000"/>
        <a:buFontTx/>
        <a:buChar char="•"/>
        <a:tabLst/>
        <a:defRPr sz="1000" b="0" i="0" u="none" strike="noStrike" cap="none" spc="0" baseline="0">
          <a:solidFill>
            <a:srgbClr val="5E5E5E"/>
          </a:solidFill>
          <a:uFillTx/>
          <a:latin typeface="Helvetica Light"/>
          <a:ea typeface="Helvetica Light"/>
          <a:cs typeface="Helvetica Light"/>
          <a:sym typeface="Helvetica Light"/>
        </a:defRPr>
      </a:lvl7pPr>
      <a:lvl8pPr marL="2354792" marR="0" indent="-132292" algn="l" defTabSz="410766" rtl="0" latinLnBrk="0">
        <a:lnSpc>
          <a:spcPct val="100000"/>
        </a:lnSpc>
        <a:spcBef>
          <a:spcPts val="1500"/>
        </a:spcBef>
        <a:spcAft>
          <a:spcPts val="0"/>
        </a:spcAft>
        <a:buClrTx/>
        <a:buSzPct val="125000"/>
        <a:buFontTx/>
        <a:buChar char="•"/>
        <a:tabLst/>
        <a:defRPr sz="1000" b="0" i="0" u="none" strike="noStrike" cap="none" spc="0" baseline="0">
          <a:solidFill>
            <a:srgbClr val="5E5E5E"/>
          </a:solidFill>
          <a:uFillTx/>
          <a:latin typeface="Helvetica Light"/>
          <a:ea typeface="Helvetica Light"/>
          <a:cs typeface="Helvetica Light"/>
          <a:sym typeface="Helvetica Light"/>
        </a:defRPr>
      </a:lvl8pPr>
      <a:lvl9pPr marL="2672292" marR="0" indent="-132292" algn="l" defTabSz="410766" rtl="0" latinLnBrk="0">
        <a:lnSpc>
          <a:spcPct val="100000"/>
        </a:lnSpc>
        <a:spcBef>
          <a:spcPts val="1500"/>
        </a:spcBef>
        <a:spcAft>
          <a:spcPts val="0"/>
        </a:spcAft>
        <a:buClrTx/>
        <a:buSzPct val="125000"/>
        <a:buFontTx/>
        <a:buChar char="•"/>
        <a:tabLst/>
        <a:defRPr sz="1000" b="0" i="0" u="none" strike="noStrike" cap="none" spc="0" baseline="0">
          <a:solidFill>
            <a:srgbClr val="5E5E5E"/>
          </a:solidFill>
          <a:uFillTx/>
          <a:latin typeface="Helvetica Light"/>
          <a:ea typeface="Helvetica Light"/>
          <a:cs typeface="Helvetica Light"/>
          <a:sym typeface="Helvetica Light"/>
        </a:defRPr>
      </a:lvl9pPr>
    </p:bodyStyle>
    <p:otherStyle>
      <a:lvl1pPr marL="0" marR="0" indent="0" algn="r" defTabSz="412750" latinLnBrk="0">
        <a:lnSpc>
          <a:spcPct val="100000"/>
        </a:lnSpc>
        <a:spcBef>
          <a:spcPts val="0"/>
        </a:spcBef>
        <a:spcAft>
          <a:spcPts val="0"/>
        </a:spcAft>
        <a:buClrTx/>
        <a:buSzTx/>
        <a:buFontTx/>
        <a:buNone/>
        <a:tabLst/>
        <a:defRPr sz="800" b="1" i="0" u="none" strike="noStrike" cap="none" spc="0" baseline="0">
          <a:solidFill>
            <a:schemeClr val="tx1"/>
          </a:solidFill>
          <a:uFillTx/>
          <a:latin typeface="+mn-lt"/>
          <a:ea typeface="+mn-ea"/>
          <a:cs typeface="+mn-cs"/>
          <a:sym typeface="Helvetica"/>
        </a:defRPr>
      </a:lvl1pPr>
      <a:lvl2pPr marL="0" marR="0" indent="114300" algn="r" defTabSz="412750" latinLnBrk="0">
        <a:lnSpc>
          <a:spcPct val="100000"/>
        </a:lnSpc>
        <a:spcBef>
          <a:spcPts val="0"/>
        </a:spcBef>
        <a:spcAft>
          <a:spcPts val="0"/>
        </a:spcAft>
        <a:buClrTx/>
        <a:buSzTx/>
        <a:buFontTx/>
        <a:buNone/>
        <a:tabLst/>
        <a:defRPr sz="800" b="1" i="0" u="none" strike="noStrike" cap="none" spc="0" baseline="0">
          <a:solidFill>
            <a:schemeClr val="tx1"/>
          </a:solidFill>
          <a:uFillTx/>
          <a:latin typeface="+mn-lt"/>
          <a:ea typeface="+mn-ea"/>
          <a:cs typeface="+mn-cs"/>
          <a:sym typeface="Helvetica"/>
        </a:defRPr>
      </a:lvl2pPr>
      <a:lvl3pPr marL="0" marR="0" indent="228600" algn="r" defTabSz="412750" latinLnBrk="0">
        <a:lnSpc>
          <a:spcPct val="100000"/>
        </a:lnSpc>
        <a:spcBef>
          <a:spcPts val="0"/>
        </a:spcBef>
        <a:spcAft>
          <a:spcPts val="0"/>
        </a:spcAft>
        <a:buClrTx/>
        <a:buSzTx/>
        <a:buFontTx/>
        <a:buNone/>
        <a:tabLst/>
        <a:defRPr sz="800" b="1" i="0" u="none" strike="noStrike" cap="none" spc="0" baseline="0">
          <a:solidFill>
            <a:schemeClr val="tx1"/>
          </a:solidFill>
          <a:uFillTx/>
          <a:latin typeface="+mn-lt"/>
          <a:ea typeface="+mn-ea"/>
          <a:cs typeface="+mn-cs"/>
          <a:sym typeface="Helvetica"/>
        </a:defRPr>
      </a:lvl3pPr>
      <a:lvl4pPr marL="0" marR="0" indent="342900" algn="r" defTabSz="412750" latinLnBrk="0">
        <a:lnSpc>
          <a:spcPct val="100000"/>
        </a:lnSpc>
        <a:spcBef>
          <a:spcPts val="0"/>
        </a:spcBef>
        <a:spcAft>
          <a:spcPts val="0"/>
        </a:spcAft>
        <a:buClrTx/>
        <a:buSzTx/>
        <a:buFontTx/>
        <a:buNone/>
        <a:tabLst/>
        <a:defRPr sz="800" b="1" i="0" u="none" strike="noStrike" cap="none" spc="0" baseline="0">
          <a:solidFill>
            <a:schemeClr val="tx1"/>
          </a:solidFill>
          <a:uFillTx/>
          <a:latin typeface="+mn-lt"/>
          <a:ea typeface="+mn-ea"/>
          <a:cs typeface="+mn-cs"/>
          <a:sym typeface="Helvetica"/>
        </a:defRPr>
      </a:lvl4pPr>
      <a:lvl5pPr marL="0" marR="0" indent="457200" algn="r" defTabSz="412750" latinLnBrk="0">
        <a:lnSpc>
          <a:spcPct val="100000"/>
        </a:lnSpc>
        <a:spcBef>
          <a:spcPts val="0"/>
        </a:spcBef>
        <a:spcAft>
          <a:spcPts val="0"/>
        </a:spcAft>
        <a:buClrTx/>
        <a:buSzTx/>
        <a:buFontTx/>
        <a:buNone/>
        <a:tabLst/>
        <a:defRPr sz="800" b="1" i="0" u="none" strike="noStrike" cap="none" spc="0" baseline="0">
          <a:solidFill>
            <a:schemeClr val="tx1"/>
          </a:solidFill>
          <a:uFillTx/>
          <a:latin typeface="+mn-lt"/>
          <a:ea typeface="+mn-ea"/>
          <a:cs typeface="+mn-cs"/>
          <a:sym typeface="Helvetica"/>
        </a:defRPr>
      </a:lvl5pPr>
      <a:lvl6pPr marL="0" marR="0" indent="571500" algn="r" defTabSz="412750" latinLnBrk="0">
        <a:lnSpc>
          <a:spcPct val="100000"/>
        </a:lnSpc>
        <a:spcBef>
          <a:spcPts val="0"/>
        </a:spcBef>
        <a:spcAft>
          <a:spcPts val="0"/>
        </a:spcAft>
        <a:buClrTx/>
        <a:buSzTx/>
        <a:buFontTx/>
        <a:buNone/>
        <a:tabLst/>
        <a:defRPr sz="800" b="1" i="0" u="none" strike="noStrike" cap="none" spc="0" baseline="0">
          <a:solidFill>
            <a:schemeClr val="tx1"/>
          </a:solidFill>
          <a:uFillTx/>
          <a:latin typeface="+mn-lt"/>
          <a:ea typeface="+mn-ea"/>
          <a:cs typeface="+mn-cs"/>
          <a:sym typeface="Helvetica"/>
        </a:defRPr>
      </a:lvl6pPr>
      <a:lvl7pPr marL="0" marR="0" indent="685800" algn="r" defTabSz="412750" latinLnBrk="0">
        <a:lnSpc>
          <a:spcPct val="100000"/>
        </a:lnSpc>
        <a:spcBef>
          <a:spcPts val="0"/>
        </a:spcBef>
        <a:spcAft>
          <a:spcPts val="0"/>
        </a:spcAft>
        <a:buClrTx/>
        <a:buSzTx/>
        <a:buFontTx/>
        <a:buNone/>
        <a:tabLst/>
        <a:defRPr sz="800" b="1" i="0" u="none" strike="noStrike" cap="none" spc="0" baseline="0">
          <a:solidFill>
            <a:schemeClr val="tx1"/>
          </a:solidFill>
          <a:uFillTx/>
          <a:latin typeface="+mn-lt"/>
          <a:ea typeface="+mn-ea"/>
          <a:cs typeface="+mn-cs"/>
          <a:sym typeface="Helvetica"/>
        </a:defRPr>
      </a:lvl7pPr>
      <a:lvl8pPr marL="0" marR="0" indent="800100" algn="r" defTabSz="412750" latinLnBrk="0">
        <a:lnSpc>
          <a:spcPct val="100000"/>
        </a:lnSpc>
        <a:spcBef>
          <a:spcPts val="0"/>
        </a:spcBef>
        <a:spcAft>
          <a:spcPts val="0"/>
        </a:spcAft>
        <a:buClrTx/>
        <a:buSzTx/>
        <a:buFontTx/>
        <a:buNone/>
        <a:tabLst/>
        <a:defRPr sz="800" b="1" i="0" u="none" strike="noStrike" cap="none" spc="0" baseline="0">
          <a:solidFill>
            <a:schemeClr val="tx1"/>
          </a:solidFill>
          <a:uFillTx/>
          <a:latin typeface="+mn-lt"/>
          <a:ea typeface="+mn-ea"/>
          <a:cs typeface="+mn-cs"/>
          <a:sym typeface="Helvetica"/>
        </a:defRPr>
      </a:lvl8pPr>
      <a:lvl9pPr marL="0" marR="0" indent="914400" algn="r" defTabSz="412750" latinLnBrk="0">
        <a:lnSpc>
          <a:spcPct val="100000"/>
        </a:lnSpc>
        <a:spcBef>
          <a:spcPts val="0"/>
        </a:spcBef>
        <a:spcAft>
          <a:spcPts val="0"/>
        </a:spcAft>
        <a:buClrTx/>
        <a:buSzTx/>
        <a:buFontTx/>
        <a:buNone/>
        <a:tabLst/>
        <a:defRPr sz="800" b="1"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7.tiff"/><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tif"/><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hyperlink" Target="http://rest-assured.io/"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7.tiff"/><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0.tif"/><Relationship Id="rId5" Type="http://schemas.openxmlformats.org/officeDocument/2006/relationships/image" Target="../media/image14.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hyperlink" Target="https://restful-booker.herokuapp.com/"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https://github.com/SantiagoCabrales29/API-Testing-Workshop-2021.git" TargetMode="External"/><Relationship Id="rId4" Type="http://schemas.openxmlformats.org/officeDocument/2006/relationships/hyperlink" Target="https://restful-booker.herokuapp.com/apidoc/index.htm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cucumber.io/docs/cucumber"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5.tiff"/><Relationship Id="rId5" Type="http://schemas.openxmlformats.org/officeDocument/2006/relationships/image" Target="../media/image44.tiff"/><Relationship Id="rId4" Type="http://schemas.openxmlformats.org/officeDocument/2006/relationships/image" Target="../media/image43.tiff"/></Relationships>
</file>

<file path=ppt/slides/_rels/slide26.xml.rels><?xml version="1.0" encoding="UTF-8" standalone="yes"?>
<Relationships xmlns="http://schemas.openxmlformats.org/package/2006/relationships"><Relationship Id="rId8" Type="http://schemas.openxmlformats.org/officeDocument/2006/relationships/hyperlink" Target="https://github.com/google/gson" TargetMode="External"/><Relationship Id="rId3" Type="http://schemas.openxmlformats.org/officeDocument/2006/relationships/hyperlink" Target="http://rest-assured.io/" TargetMode="External"/><Relationship Id="rId7" Type="http://schemas.openxmlformats.org/officeDocument/2006/relationships/hyperlink" Target="http://hamcrest.org/JavaHamcrest/javadoc/1.3/org/hamcrest/Matchers.html"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testautomationu.applitools.com/automating-your-api-tests-with-rest-assured/" TargetMode="External"/><Relationship Id="rId5" Type="http://schemas.openxmlformats.org/officeDocument/2006/relationships/hyperlink" Target="https://github.com/basdijkstra/rest-assured-workshop" TargetMode="External"/><Relationship Id="rId4" Type="http://schemas.openxmlformats.org/officeDocument/2006/relationships/hyperlink" Target="https://github.com/rest-assured/rest-assured/wiki/Usage"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6.tif"/><Relationship Id="rId7"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s://www.themoviedb.org/" TargetMode="External"/><Relationship Id="rId4" Type="http://schemas.openxmlformats.org/officeDocument/2006/relationships/hyperlink" Target="https://developers.themoviedb.org/3/getting-started/introduction"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1.tif"/><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1.jpe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50.tiff"/><Relationship Id="rId5" Type="http://schemas.openxmlformats.org/officeDocument/2006/relationships/image" Target="../media/image49.tiff"/><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40.tif"/><Relationship Id="rId5" Type="http://schemas.openxmlformats.org/officeDocument/2006/relationships/image" Target="../media/image14.png"/><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hyperlink" Target="mailto:Santiago.CABRALES@ENDAVA.COM"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5" name="Endava Presentation…"/>
          <p:cNvSpPr txBox="1"/>
          <p:nvPr/>
        </p:nvSpPr>
        <p:spPr>
          <a:xfrm>
            <a:off x="1495585" y="4160569"/>
            <a:ext cx="7122066"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spAutoFit/>
          </a:bodyPr>
          <a:lstStyle/>
          <a:p>
            <a:pPr defTabSz="235131" hangingPunct="0">
              <a:lnSpc>
                <a:spcPct val="80000"/>
              </a:lnSpc>
              <a:defRPr sz="7000" cap="none" spc="-209"/>
            </a:pPr>
            <a:r>
              <a:rPr lang="en-US" sz="3500" b="1" kern="0" spc="-105" dirty="0">
                <a:solidFill>
                  <a:srgbClr val="FFFFFF"/>
                </a:solidFill>
                <a:latin typeface="Arial" panose="020B0604020202020204"/>
                <a:sym typeface="Helvetica"/>
              </a:rPr>
              <a:t>API Testing</a:t>
            </a:r>
            <a:endParaRPr sz="3500" b="1" kern="0" spc="-105" dirty="0">
              <a:solidFill>
                <a:srgbClr val="FFFFFF"/>
              </a:solidFill>
              <a:latin typeface="Arial" panose="020B0604020202020204"/>
              <a:sym typeface="Helvetica"/>
            </a:endParaRPr>
          </a:p>
        </p:txBody>
      </p:sp>
      <p:pic>
        <p:nvPicPr>
          <p:cNvPr id="96" name="Image" descr="Image"/>
          <p:cNvPicPr>
            <a:picLocks noChangeAspect="1"/>
          </p:cNvPicPr>
          <p:nvPr/>
        </p:nvPicPr>
        <p:blipFill>
          <a:blip r:embed="rId3"/>
          <a:stretch>
            <a:fillRect/>
          </a:stretch>
        </p:blipFill>
        <p:spPr>
          <a:xfrm>
            <a:off x="1195912" y="3079773"/>
            <a:ext cx="1358305" cy="457155"/>
          </a:xfrm>
          <a:prstGeom prst="rect">
            <a:avLst/>
          </a:prstGeom>
          <a:ln w="12700">
            <a:miter lim="400000"/>
          </a:ln>
        </p:spPr>
      </p:pic>
      <p:sp>
        <p:nvSpPr>
          <p:cNvPr id="97" name="Rectangle"/>
          <p:cNvSpPr/>
          <p:nvPr/>
        </p:nvSpPr>
        <p:spPr>
          <a:xfrm>
            <a:off x="1555926" y="3924864"/>
            <a:ext cx="206835" cy="24272"/>
          </a:xfrm>
          <a:prstGeom prst="rect">
            <a:avLst/>
          </a:prstGeom>
          <a:solidFill>
            <a:srgbClr val="FFFFFF"/>
          </a:solidFill>
          <a:ln w="12700">
            <a:miter lim="400000"/>
          </a:ln>
        </p:spPr>
        <p:txBody>
          <a:bodyPr lIns="0" tIns="0" rIns="0" bIns="0" anchor="ctr"/>
          <a:lstStyle/>
          <a:p>
            <a:pPr algn="ctr" defTabSz="412750" hangingPunct="0">
              <a:defRPr sz="3200" cap="none" spc="0"/>
            </a:pPr>
            <a:endParaRPr sz="1600" b="1" kern="0">
              <a:solidFill>
                <a:srgbClr val="FFFFFF"/>
              </a:solidFill>
              <a:latin typeface="Arial" panose="020B0604020202020204"/>
              <a:sym typeface="Helvetica"/>
            </a:endParaRPr>
          </a:p>
        </p:txBody>
      </p:sp>
    </p:spTree>
    <p:extLst>
      <p:ext uri="{BB962C8B-B14F-4D97-AF65-F5344CB8AC3E}">
        <p14:creationId xmlns:p14="http://schemas.microsoft.com/office/powerpoint/2010/main" val="674632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Slide Number"/>
          <p:cNvSpPr txBox="1">
            <a:spLocks noGrp="1"/>
          </p:cNvSpPr>
          <p:nvPr>
            <p:ph type="sldNum" sz="quarter" idx="2"/>
          </p:nvPr>
        </p:nvSpPr>
        <p:spPr>
          <a:xfrm>
            <a:off x="11949070" y="6644723"/>
            <a:ext cx="187552" cy="19524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spAutoFit/>
          </a:bodyPr>
          <a:lstStyle>
            <a:lvl1pPr defTabSz="410766"/>
          </a:lstStyle>
          <a:p>
            <a:fld id="{86CB4B4D-7CA3-9044-876B-883B54F8677D}" type="slidenum">
              <a:rPr/>
              <a:t>10</a:t>
            </a:fld>
            <a:endParaRPr/>
          </a:p>
        </p:txBody>
      </p:sp>
      <p:sp>
        <p:nvSpPr>
          <p:cNvPr id="772"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453240" y="2052637"/>
            <a:ext cx="6650669" cy="2565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spAutoFit/>
          </a:bodyPr>
          <a:lstStyle/>
          <a:p>
            <a:pPr defTabSz="410766">
              <a:spcBef>
                <a:spcPts val="1500"/>
              </a:spcBef>
              <a:defRPr sz="2000" b="0" cap="none" spc="0">
                <a:solidFill>
                  <a:srgbClr val="5E5E5E"/>
                </a:solidFill>
                <a:latin typeface="Helvetica Light"/>
                <a:ea typeface="Helvetica Light"/>
                <a:cs typeface="Helvetica Light"/>
                <a:sym typeface="Helvetica Light"/>
              </a:defRPr>
            </a:pPr>
            <a:r>
              <a:rPr lang="en-GB" sz="1400" dirty="0">
                <a:latin typeface="Arial" panose="020B0604020202020204" pitchFamily="34" charset="0"/>
                <a:cs typeface="Arial" panose="020B0604020202020204" pitchFamily="34" charset="0"/>
              </a:rPr>
              <a:t>API Tests allow the tester to verify the functionality of the code without using the UI. At the service layer we aim to test web services, integration of functions or integration with other systems.</a:t>
            </a:r>
          </a:p>
          <a:p>
            <a:pPr defTabSz="410766">
              <a:spcBef>
                <a:spcPts val="1500"/>
              </a:spcBef>
              <a:defRPr sz="2000" b="0" cap="none" spc="0">
                <a:solidFill>
                  <a:srgbClr val="5E5E5E"/>
                </a:solidFill>
                <a:latin typeface="Helvetica Light"/>
                <a:ea typeface="Helvetica Light"/>
                <a:cs typeface="Helvetica Light"/>
                <a:sym typeface="Helvetica Light"/>
              </a:defRPr>
            </a:pPr>
            <a:r>
              <a:rPr lang="en-GB" sz="1400" dirty="0">
                <a:latin typeface="Arial" panose="020B0604020202020204" pitchFamily="34" charset="0"/>
                <a:cs typeface="Arial" panose="020B0604020202020204" pitchFamily="34" charset="0"/>
              </a:rPr>
              <a:t>They are quicker to create and to execute than UI tests. </a:t>
            </a:r>
          </a:p>
          <a:p>
            <a:pPr defTabSz="410766">
              <a:spcBef>
                <a:spcPts val="1500"/>
              </a:spcBef>
              <a:defRPr sz="2000" b="0" cap="none" spc="0">
                <a:solidFill>
                  <a:srgbClr val="5E5E5E"/>
                </a:solidFill>
                <a:latin typeface="Helvetica Light"/>
                <a:ea typeface="Helvetica Light"/>
                <a:cs typeface="Helvetica Light"/>
                <a:sym typeface="Helvetica Light"/>
              </a:defRPr>
            </a:pPr>
            <a:r>
              <a:rPr lang="en-GB" sz="1400" dirty="0">
                <a:latin typeface="Arial" panose="020B0604020202020204" pitchFamily="34" charset="0"/>
                <a:cs typeface="Arial" panose="020B0604020202020204" pitchFamily="34" charset="0"/>
              </a:rPr>
              <a:t>The higher the level, the slower, more difficult to maintain and more brittle.</a:t>
            </a:r>
          </a:p>
          <a:p>
            <a:pPr defTabSz="410766">
              <a:spcBef>
                <a:spcPts val="1500"/>
              </a:spcBef>
              <a:defRPr sz="2000" b="0" cap="none" spc="0">
                <a:solidFill>
                  <a:srgbClr val="5E5E5E"/>
                </a:solidFill>
                <a:latin typeface="Helvetica Light"/>
                <a:ea typeface="Helvetica Light"/>
                <a:cs typeface="Helvetica Light"/>
                <a:sym typeface="Helvetica Light"/>
              </a:defRPr>
            </a:pPr>
            <a:r>
              <a:rPr lang="en-GB" sz="1400" dirty="0">
                <a:latin typeface="Arial" panose="020B0604020202020204" pitchFamily="34" charset="0"/>
                <a:cs typeface="Arial" panose="020B0604020202020204" pitchFamily="34" charset="0"/>
              </a:rPr>
              <a:t>With tests in the API layer we can test inputs and outputs of the API. It allows testers to test boundary conditions, edge cases, error conditions</a:t>
            </a:r>
          </a:p>
          <a:p>
            <a:pPr defTabSz="410766">
              <a:spcBef>
                <a:spcPts val="1500"/>
              </a:spcBef>
              <a:defRPr sz="2000" b="0" cap="none" spc="0">
                <a:solidFill>
                  <a:srgbClr val="5E5E5E"/>
                </a:solidFill>
                <a:latin typeface="Helvetica Light"/>
                <a:ea typeface="Helvetica Light"/>
                <a:cs typeface="Helvetica Light"/>
                <a:sym typeface="Helvetica Light"/>
              </a:defRPr>
            </a:pPr>
            <a:r>
              <a:rPr lang="en-GB" sz="1400" dirty="0">
                <a:latin typeface="Arial" panose="020B0604020202020204" pitchFamily="34" charset="0"/>
                <a:cs typeface="Arial" panose="020B0604020202020204" pitchFamily="34" charset="0"/>
              </a:rPr>
              <a:t>“</a:t>
            </a:r>
            <a:r>
              <a:rPr lang="en-GB" sz="1400" i="1" dirty="0">
                <a:latin typeface="Arial" panose="020B0604020202020204" pitchFamily="34" charset="0"/>
                <a:cs typeface="Arial" panose="020B0604020202020204" pitchFamily="34" charset="0"/>
              </a:rPr>
              <a:t>We want to do as little as possible UI tests” </a:t>
            </a:r>
            <a:r>
              <a:rPr lang="en-GB" sz="1400" dirty="0">
                <a:latin typeface="Arial" panose="020B0604020202020204" pitchFamily="34" charset="0"/>
                <a:cs typeface="Arial" panose="020B0604020202020204" pitchFamily="34" charset="0"/>
              </a:rPr>
              <a:t>Mike Cohn</a:t>
            </a:r>
          </a:p>
        </p:txBody>
      </p:sp>
      <p:sp>
        <p:nvSpPr>
          <p:cNvPr id="773" name="Title Goes Here"/>
          <p:cNvSpPr txBox="1"/>
          <p:nvPr/>
        </p:nvSpPr>
        <p:spPr>
          <a:xfrm>
            <a:off x="343386" y="955749"/>
            <a:ext cx="6870378"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nSpc>
                <a:spcPct val="80000"/>
              </a:lnSpc>
              <a:defRPr sz="5000" cap="none" spc="-150">
                <a:solidFill>
                  <a:srgbClr val="1D1D1D"/>
                </a:solidFill>
              </a:defRPr>
            </a:lvl1pPr>
          </a:lstStyle>
          <a:p>
            <a:r>
              <a:rPr lang="en-US" sz="2500" dirty="0"/>
              <a:t>Why to test the API?</a:t>
            </a:r>
          </a:p>
        </p:txBody>
      </p:sp>
      <p:sp>
        <p:nvSpPr>
          <p:cNvPr id="12" name="Client Name  Presentation Title  -  1. Chapter Name">
            <a:extLst>
              <a:ext uri="{FF2B5EF4-FFF2-40B4-BE49-F238E27FC236}">
                <a16:creationId xmlns:a16="http://schemas.microsoft.com/office/drawing/2014/main" id="{11DCB48F-A9AC-0049-9221-2DAA500E37CB}"/>
              </a:ext>
            </a:extLst>
          </p:cNvPr>
          <p:cNvSpPr txBox="1">
            <a:spLocks noGrp="1"/>
          </p:cNvSpPr>
          <p:nvPr>
            <p:ph type="body" sz="quarter" idx="13"/>
          </p:nvPr>
        </p:nvSpPr>
        <p:spPr>
          <a:xfrm>
            <a:off x="851643" y="7404"/>
            <a:ext cx="1272783" cy="390491"/>
          </a:xfrm>
          <a:prstGeom prst="rect">
            <a:avLst/>
          </a:prstGeom>
        </p:spPr>
        <p:txBody>
          <a:bodyPr/>
          <a:lstStyle/>
          <a:p>
            <a:pPr>
              <a:defRPr sz="1600"/>
            </a:pPr>
            <a:r>
              <a:rPr lang="en-US" b="1" dirty="0">
                <a:solidFill>
                  <a:srgbClr val="DE411B"/>
                </a:solidFill>
                <a:sym typeface="Helvetica"/>
              </a:rPr>
              <a:t>API Testing</a:t>
            </a:r>
          </a:p>
        </p:txBody>
      </p:sp>
      <p:pic>
        <p:nvPicPr>
          <p:cNvPr id="1026" name="Picture 2" descr="Resultado de imagen para test automation pyramid">
            <a:extLst>
              <a:ext uri="{FF2B5EF4-FFF2-40B4-BE49-F238E27FC236}">
                <a16:creationId xmlns:a16="http://schemas.microsoft.com/office/drawing/2014/main" id="{6B5E1B62-0AD2-884F-82AA-E562DDD547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083" y="2052637"/>
            <a:ext cx="4534987" cy="275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1576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Slide Number"/>
          <p:cNvSpPr txBox="1">
            <a:spLocks noGrp="1"/>
          </p:cNvSpPr>
          <p:nvPr>
            <p:ph type="sldNum" sz="quarter" idx="2"/>
          </p:nvPr>
        </p:nvSpPr>
        <p:spPr>
          <a:xfrm>
            <a:off x="11949070" y="6644723"/>
            <a:ext cx="187552" cy="19524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spAutoFit/>
          </a:bodyPr>
          <a:lstStyle>
            <a:lvl1pPr defTabSz="410766"/>
          </a:lstStyle>
          <a:p>
            <a:fld id="{86CB4B4D-7CA3-9044-876B-883B54F8677D}" type="slidenum">
              <a:rPr/>
              <a:t>11</a:t>
            </a:fld>
            <a:endParaRPr/>
          </a:p>
        </p:txBody>
      </p:sp>
      <p:sp>
        <p:nvSpPr>
          <p:cNvPr id="772"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591036" y="1714700"/>
            <a:ext cx="6650669" cy="40270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spAutoFit/>
          </a:bodyPr>
          <a:lstStyle/>
          <a:p>
            <a:pPr defTabSz="410766">
              <a:spcBef>
                <a:spcPts val="1500"/>
              </a:spcBef>
              <a:defRPr sz="2000" b="0" cap="none" spc="0">
                <a:solidFill>
                  <a:srgbClr val="5E5E5E"/>
                </a:solidFill>
                <a:latin typeface="Helvetica Light"/>
                <a:ea typeface="Helvetica Light"/>
                <a:cs typeface="Helvetica Light"/>
                <a:sym typeface="Helvetica Light"/>
              </a:defRPr>
            </a:pPr>
            <a:r>
              <a:rPr lang="en-GB" sz="1400" dirty="0">
                <a:latin typeface="Arial" panose="020B0604020202020204" pitchFamily="34" charset="0"/>
                <a:cs typeface="Arial" panose="020B0604020202020204" pitchFamily="34" charset="0"/>
              </a:rPr>
              <a:t>Test cases for testing an API are based on:</a:t>
            </a:r>
          </a:p>
          <a:p>
            <a:pPr marL="228600" indent="-228600" defTabSz="410766">
              <a:spcBef>
                <a:spcPts val="15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GB" sz="1400" dirty="0">
                <a:latin typeface="Arial" panose="020B0604020202020204" pitchFamily="34" charset="0"/>
                <a:cs typeface="Arial" panose="020B0604020202020204" pitchFamily="34" charset="0"/>
              </a:rPr>
              <a:t>Return values based on input conditions: it is relatively easy to test, as input can be defined and results can be authenticated</a:t>
            </a:r>
          </a:p>
          <a:p>
            <a:pPr marL="228600" indent="-228600" defTabSz="410766">
              <a:spcBef>
                <a:spcPts val="15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GB" sz="1400" dirty="0">
                <a:latin typeface="Arial" panose="020B0604020202020204" pitchFamily="34" charset="0"/>
                <a:cs typeface="Arial" panose="020B0604020202020204" pitchFamily="34" charset="0"/>
              </a:rPr>
              <a:t>No return value: When there is no return value, </a:t>
            </a:r>
            <a:r>
              <a:rPr lang="en-GB" sz="1400" dirty="0" err="1">
                <a:latin typeface="Arial" panose="020B0604020202020204" pitchFamily="34" charset="0"/>
                <a:cs typeface="Arial" panose="020B0604020202020204" pitchFamily="34" charset="0"/>
              </a:rPr>
              <a:t>behavior</a:t>
            </a:r>
            <a:r>
              <a:rPr lang="en-GB" sz="1400" dirty="0">
                <a:latin typeface="Arial" panose="020B0604020202020204" pitchFamily="34" charset="0"/>
                <a:cs typeface="Arial" panose="020B0604020202020204" pitchFamily="34" charset="0"/>
              </a:rPr>
              <a:t> of the API on the system has to be checked</a:t>
            </a:r>
          </a:p>
          <a:p>
            <a:pPr marL="228600" indent="-228600" defTabSz="410766">
              <a:spcBef>
                <a:spcPts val="15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GB" sz="1400" dirty="0">
                <a:latin typeface="Arial" panose="020B0604020202020204" pitchFamily="34" charset="0"/>
                <a:cs typeface="Arial" panose="020B0604020202020204" pitchFamily="34" charset="0"/>
              </a:rPr>
              <a:t>Triggering some other API/event/interrupt: If output of an API triggers some event or interrupt, then those events and interrupt listeners should be tracked</a:t>
            </a:r>
          </a:p>
          <a:p>
            <a:pPr marL="228600" indent="-228600" defTabSz="410766">
              <a:spcBef>
                <a:spcPts val="15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GB" sz="1400" dirty="0">
                <a:latin typeface="Arial" panose="020B0604020202020204" pitchFamily="34" charset="0"/>
                <a:cs typeface="Arial" panose="020B0604020202020204" pitchFamily="34" charset="0"/>
              </a:rPr>
              <a:t>Updating data structure: Updating data structure will have some outcome or effect on the system, and that should be authenticated</a:t>
            </a:r>
          </a:p>
          <a:p>
            <a:pPr marL="228600" indent="-228600" defTabSz="410766">
              <a:spcBef>
                <a:spcPts val="15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GB" sz="1400" dirty="0">
                <a:latin typeface="Arial" panose="020B0604020202020204" pitchFamily="34" charset="0"/>
                <a:cs typeface="Arial" panose="020B0604020202020204" pitchFamily="34" charset="0"/>
              </a:rPr>
              <a:t>Modifying resources: If the API call modifies some resources then it should be validated by accessing the respective resources</a:t>
            </a:r>
          </a:p>
          <a:p>
            <a:pPr defTabSz="410766">
              <a:spcBef>
                <a:spcPts val="1500"/>
              </a:spcBef>
              <a:defRPr sz="2000" b="0" cap="none" spc="0">
                <a:solidFill>
                  <a:srgbClr val="5E5E5E"/>
                </a:solidFill>
                <a:latin typeface="Helvetica Light"/>
                <a:ea typeface="Helvetica Light"/>
                <a:cs typeface="Helvetica Light"/>
                <a:sym typeface="Helvetica Light"/>
              </a:defRPr>
            </a:pPr>
            <a:br>
              <a:rPr lang="en-GB" sz="1400" dirty="0">
                <a:latin typeface="Arial" panose="020B0604020202020204" pitchFamily="34" charset="0"/>
                <a:cs typeface="Arial" panose="020B0604020202020204" pitchFamily="34" charset="0"/>
              </a:rPr>
            </a:br>
            <a:endParaRPr lang="en-GB" sz="1400" dirty="0">
              <a:latin typeface="Arial" panose="020B0604020202020204" pitchFamily="34" charset="0"/>
              <a:cs typeface="Arial" panose="020B0604020202020204" pitchFamily="34" charset="0"/>
            </a:endParaRPr>
          </a:p>
        </p:txBody>
      </p:sp>
      <p:sp>
        <p:nvSpPr>
          <p:cNvPr id="773" name="Title Goes Here"/>
          <p:cNvSpPr txBox="1"/>
          <p:nvPr/>
        </p:nvSpPr>
        <p:spPr>
          <a:xfrm>
            <a:off x="859021" y="983466"/>
            <a:ext cx="6870378"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nSpc>
                <a:spcPct val="80000"/>
              </a:lnSpc>
              <a:defRPr sz="5000" cap="none" spc="-150">
                <a:solidFill>
                  <a:srgbClr val="1D1D1D"/>
                </a:solidFill>
              </a:defRPr>
            </a:lvl1pPr>
          </a:lstStyle>
          <a:p>
            <a:r>
              <a:rPr lang="en-US" sz="2500" dirty="0"/>
              <a:t>Test Cases:</a:t>
            </a:r>
          </a:p>
        </p:txBody>
      </p:sp>
      <p:pic>
        <p:nvPicPr>
          <p:cNvPr id="9" name="Picture 8">
            <a:extLst>
              <a:ext uri="{FF2B5EF4-FFF2-40B4-BE49-F238E27FC236}">
                <a16:creationId xmlns:a16="http://schemas.microsoft.com/office/drawing/2014/main" id="{8D9FABB1-8D24-D045-9806-31929308E2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9399" y="2296357"/>
            <a:ext cx="3644900" cy="2743200"/>
          </a:xfrm>
          <a:prstGeom prst="rect">
            <a:avLst/>
          </a:prstGeom>
        </p:spPr>
      </p:pic>
      <p:sp>
        <p:nvSpPr>
          <p:cNvPr id="12" name="Client Name  Presentation Title  -  1. Chapter Name">
            <a:extLst>
              <a:ext uri="{FF2B5EF4-FFF2-40B4-BE49-F238E27FC236}">
                <a16:creationId xmlns:a16="http://schemas.microsoft.com/office/drawing/2014/main" id="{11DCB48F-A9AC-0049-9221-2DAA500E37CB}"/>
              </a:ext>
            </a:extLst>
          </p:cNvPr>
          <p:cNvSpPr txBox="1">
            <a:spLocks noGrp="1"/>
          </p:cNvSpPr>
          <p:nvPr>
            <p:ph type="body" sz="quarter" idx="13"/>
          </p:nvPr>
        </p:nvSpPr>
        <p:spPr>
          <a:xfrm>
            <a:off x="851643" y="7404"/>
            <a:ext cx="1272783" cy="390491"/>
          </a:xfrm>
          <a:prstGeom prst="rect">
            <a:avLst/>
          </a:prstGeom>
        </p:spPr>
        <p:txBody>
          <a:bodyPr/>
          <a:lstStyle/>
          <a:p>
            <a:pPr>
              <a:defRPr sz="1600"/>
            </a:pPr>
            <a:r>
              <a:rPr lang="en-US" b="1" dirty="0">
                <a:solidFill>
                  <a:srgbClr val="DE411B"/>
                </a:solidFill>
                <a:sym typeface="Helvetica"/>
              </a:rPr>
              <a:t>API Testing</a:t>
            </a:r>
          </a:p>
        </p:txBody>
      </p:sp>
    </p:spTree>
    <p:extLst>
      <p:ext uri="{BB962C8B-B14F-4D97-AF65-F5344CB8AC3E}">
        <p14:creationId xmlns:p14="http://schemas.microsoft.com/office/powerpoint/2010/main" val="1629913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 name="Slide Number"/>
          <p:cNvSpPr txBox="1">
            <a:spLocks noGrp="1"/>
          </p:cNvSpPr>
          <p:nvPr>
            <p:ph type="sldNum" sz="quarter" idx="2"/>
          </p:nvPr>
        </p:nvSpPr>
        <p:spPr>
          <a:xfrm>
            <a:off x="11949070" y="6644723"/>
            <a:ext cx="187552" cy="19524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spAutoFit/>
          </a:bodyPr>
          <a:lstStyle>
            <a:lvl1pPr defTabSz="410766"/>
          </a:lstStyle>
          <a:p>
            <a:fld id="{86CB4B4D-7CA3-9044-876B-883B54F8677D}" type="slidenum">
              <a:rPr/>
              <a:t>12</a:t>
            </a:fld>
            <a:endParaRPr/>
          </a:p>
        </p:txBody>
      </p:sp>
      <p:sp>
        <p:nvSpPr>
          <p:cNvPr id="630" name="Rectangle"/>
          <p:cNvSpPr/>
          <p:nvPr/>
        </p:nvSpPr>
        <p:spPr>
          <a:xfrm rot="16200000">
            <a:off x="1709873" y="1997874"/>
            <a:ext cx="31751" cy="342901"/>
          </a:xfrm>
          <a:prstGeom prst="rect">
            <a:avLst/>
          </a:prstGeom>
          <a:solidFill>
            <a:srgbClr val="000000"/>
          </a:solidFill>
          <a:ln w="12700">
            <a:miter lim="400000"/>
          </a:ln>
        </p:spPr>
        <p:txBody>
          <a:bodyPr lIns="0" tIns="0" rIns="0" bIns="0" anchor="ctr"/>
          <a:lstStyle/>
          <a:p>
            <a:pPr algn="ctr" defTabSz="412750">
              <a:defRPr sz="3200" cap="none" spc="0">
                <a:solidFill>
                  <a:srgbClr val="5E5E5E"/>
                </a:solidFill>
              </a:defRPr>
            </a:pPr>
            <a:endParaRPr sz="1600"/>
          </a:p>
        </p:txBody>
      </p:sp>
      <p:sp>
        <p:nvSpPr>
          <p:cNvPr id="631" name="Rectangle"/>
          <p:cNvSpPr/>
          <p:nvPr/>
        </p:nvSpPr>
        <p:spPr>
          <a:xfrm rot="16200000">
            <a:off x="4973232" y="1997874"/>
            <a:ext cx="31751" cy="342901"/>
          </a:xfrm>
          <a:prstGeom prst="rect">
            <a:avLst/>
          </a:prstGeom>
          <a:solidFill>
            <a:srgbClr val="000000"/>
          </a:solidFill>
          <a:ln w="12700">
            <a:miter lim="400000"/>
          </a:ln>
        </p:spPr>
        <p:txBody>
          <a:bodyPr lIns="0" tIns="0" rIns="0" bIns="0" anchor="ctr"/>
          <a:lstStyle/>
          <a:p>
            <a:pPr algn="ctr" defTabSz="412750">
              <a:defRPr sz="3200" cap="none" spc="0">
                <a:solidFill>
                  <a:srgbClr val="5E5E5E"/>
                </a:solidFill>
              </a:defRPr>
            </a:pPr>
            <a:endParaRPr sz="1600"/>
          </a:p>
        </p:txBody>
      </p:sp>
      <p:sp>
        <p:nvSpPr>
          <p:cNvPr id="632" name="Rectangle"/>
          <p:cNvSpPr/>
          <p:nvPr/>
        </p:nvSpPr>
        <p:spPr>
          <a:xfrm rot="16200000">
            <a:off x="8569087" y="1997874"/>
            <a:ext cx="31751" cy="342901"/>
          </a:xfrm>
          <a:prstGeom prst="rect">
            <a:avLst/>
          </a:prstGeom>
          <a:solidFill>
            <a:srgbClr val="000000"/>
          </a:solidFill>
          <a:ln w="12700">
            <a:miter lim="400000"/>
          </a:ln>
        </p:spPr>
        <p:txBody>
          <a:bodyPr lIns="0" tIns="0" rIns="0" bIns="0" anchor="ctr"/>
          <a:lstStyle/>
          <a:p>
            <a:pPr algn="ctr" defTabSz="412750">
              <a:defRPr sz="3200" cap="none" spc="0">
                <a:solidFill>
                  <a:srgbClr val="5E5E5E"/>
                </a:solidFill>
              </a:defRPr>
            </a:pPr>
            <a:endParaRPr sz="1600"/>
          </a:p>
        </p:txBody>
      </p:sp>
      <p:sp>
        <p:nvSpPr>
          <p:cNvPr id="633" name="Rectangle"/>
          <p:cNvSpPr/>
          <p:nvPr/>
        </p:nvSpPr>
        <p:spPr>
          <a:xfrm rot="16200000">
            <a:off x="1709873" y="4277524"/>
            <a:ext cx="31751" cy="342901"/>
          </a:xfrm>
          <a:prstGeom prst="rect">
            <a:avLst/>
          </a:prstGeom>
          <a:solidFill>
            <a:srgbClr val="000000"/>
          </a:solidFill>
          <a:ln w="12700">
            <a:miter lim="400000"/>
          </a:ln>
        </p:spPr>
        <p:txBody>
          <a:bodyPr lIns="0" tIns="0" rIns="0" bIns="0" anchor="ctr"/>
          <a:lstStyle/>
          <a:p>
            <a:pPr algn="ctr" defTabSz="412750">
              <a:defRPr sz="3200" cap="none" spc="0">
                <a:solidFill>
                  <a:srgbClr val="5E5E5E"/>
                </a:solidFill>
              </a:defRPr>
            </a:pPr>
            <a:endParaRPr sz="1600"/>
          </a:p>
        </p:txBody>
      </p:sp>
      <p:sp>
        <p:nvSpPr>
          <p:cNvPr id="634" name="Rectangle"/>
          <p:cNvSpPr/>
          <p:nvPr/>
        </p:nvSpPr>
        <p:spPr>
          <a:xfrm rot="16200000">
            <a:off x="4973232" y="4277524"/>
            <a:ext cx="31751" cy="342901"/>
          </a:xfrm>
          <a:prstGeom prst="rect">
            <a:avLst/>
          </a:prstGeom>
          <a:solidFill>
            <a:srgbClr val="000000"/>
          </a:solidFill>
          <a:ln w="12700">
            <a:miter lim="400000"/>
          </a:ln>
        </p:spPr>
        <p:txBody>
          <a:bodyPr lIns="0" tIns="0" rIns="0" bIns="0" anchor="ctr"/>
          <a:lstStyle/>
          <a:p>
            <a:pPr algn="ctr" defTabSz="412750">
              <a:defRPr sz="3200" cap="none" spc="0">
                <a:solidFill>
                  <a:srgbClr val="5E5E5E"/>
                </a:solidFill>
              </a:defRPr>
            </a:pPr>
            <a:endParaRPr sz="1600"/>
          </a:p>
        </p:txBody>
      </p:sp>
      <p:sp>
        <p:nvSpPr>
          <p:cNvPr id="636" name="ELEMENT 1…"/>
          <p:cNvSpPr txBox="1"/>
          <p:nvPr/>
        </p:nvSpPr>
        <p:spPr>
          <a:xfrm>
            <a:off x="1186379" y="2310692"/>
            <a:ext cx="2952685" cy="4260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spAutoFit/>
          </a:bodyPr>
          <a:lstStyle/>
          <a:p>
            <a:pPr>
              <a:defRPr spc="198">
                <a:solidFill>
                  <a:srgbClr val="000000"/>
                </a:solidFill>
              </a:defRPr>
            </a:pPr>
            <a:r>
              <a:rPr lang="en-US" sz="1100" dirty="0"/>
              <a:t>Explore the API</a:t>
            </a:r>
            <a:endParaRPr sz="1100" dirty="0"/>
          </a:p>
          <a:p>
            <a:pPr lvl="0" eaLnBrk="0" fontAlgn="base" hangingPunct="0">
              <a:spcBef>
                <a:spcPct val="0"/>
              </a:spcBef>
              <a:spcAft>
                <a:spcPct val="0"/>
              </a:spcAft>
            </a:pPr>
            <a:r>
              <a:rPr lang="en-US" altLang="en-US" sz="1200" dirty="0">
                <a:solidFill>
                  <a:srgbClr val="343434"/>
                </a:solidFill>
              </a:rPr>
              <a:t>Understanding the functionality of the API</a:t>
            </a:r>
          </a:p>
        </p:txBody>
      </p:sp>
      <p:sp>
        <p:nvSpPr>
          <p:cNvPr id="637" name="ELEMENT 2…"/>
          <p:cNvSpPr txBox="1"/>
          <p:nvPr/>
        </p:nvSpPr>
        <p:spPr>
          <a:xfrm>
            <a:off x="4780502" y="2310692"/>
            <a:ext cx="2952684" cy="4260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spAutoFit/>
          </a:bodyPr>
          <a:lstStyle/>
          <a:p>
            <a:pPr>
              <a:defRPr spc="198">
                <a:solidFill>
                  <a:srgbClr val="000000"/>
                </a:solidFill>
              </a:defRPr>
            </a:pPr>
            <a:r>
              <a:rPr lang="en-US" sz="1100" dirty="0"/>
              <a:t>Have a clear scope</a:t>
            </a:r>
            <a:endParaRPr sz="1100" dirty="0"/>
          </a:p>
          <a:p>
            <a:pPr lvl="0" eaLnBrk="0" fontAlgn="base" hangingPunct="0">
              <a:spcBef>
                <a:spcPct val="0"/>
              </a:spcBef>
              <a:spcAft>
                <a:spcPct val="0"/>
              </a:spcAft>
            </a:pPr>
            <a:r>
              <a:rPr lang="en-US" altLang="en-US" sz="1200" dirty="0">
                <a:solidFill>
                  <a:srgbClr val="343434"/>
                </a:solidFill>
              </a:rPr>
              <a:t>Clearly define the scope of the application</a:t>
            </a:r>
          </a:p>
        </p:txBody>
      </p:sp>
      <p:sp>
        <p:nvSpPr>
          <p:cNvPr id="638" name="ELEMENT 3…"/>
          <p:cNvSpPr txBox="1"/>
          <p:nvPr/>
        </p:nvSpPr>
        <p:spPr>
          <a:xfrm>
            <a:off x="8373679" y="2310692"/>
            <a:ext cx="3455972" cy="9877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spAutoFit/>
          </a:bodyPr>
          <a:lstStyle/>
          <a:p>
            <a:pPr>
              <a:defRPr spc="198">
                <a:solidFill>
                  <a:srgbClr val="000000"/>
                </a:solidFill>
              </a:defRPr>
            </a:pPr>
            <a:r>
              <a:rPr lang="en-US" sz="1100" dirty="0"/>
              <a:t>Apply best practices of testing</a:t>
            </a:r>
            <a:endParaRPr sz="1100" dirty="0"/>
          </a:p>
          <a:p>
            <a:pPr defTabSz="410766">
              <a:spcBef>
                <a:spcPts val="1500"/>
              </a:spcBef>
              <a:defRPr sz="2000" b="0" cap="none" spc="0">
                <a:solidFill>
                  <a:srgbClr val="5E5E5E"/>
                </a:solidFill>
                <a:latin typeface="Helvetica Light"/>
                <a:ea typeface="Helvetica Light"/>
                <a:cs typeface="Helvetica Light"/>
                <a:sym typeface="Helvetica Light"/>
              </a:defRPr>
            </a:pPr>
            <a:r>
              <a:rPr lang="en-GB" sz="1200" dirty="0">
                <a:latin typeface="Arial" panose="020B0604020202020204" pitchFamily="34" charset="0"/>
                <a:cs typeface="Arial" panose="020B0604020202020204" pitchFamily="34" charset="0"/>
              </a:rPr>
              <a:t>Apply testing techniques such as equivalence classes, boundary value analysis and error guessing, and write test cases for the API</a:t>
            </a:r>
          </a:p>
        </p:txBody>
      </p:sp>
      <p:sp>
        <p:nvSpPr>
          <p:cNvPr id="639" name="ELEMENT 4…"/>
          <p:cNvSpPr txBox="1"/>
          <p:nvPr/>
        </p:nvSpPr>
        <p:spPr>
          <a:xfrm>
            <a:off x="1507123" y="4589805"/>
            <a:ext cx="2827371" cy="8031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spAutoFit/>
          </a:bodyPr>
          <a:lstStyle/>
          <a:p>
            <a:pPr>
              <a:defRPr spc="198">
                <a:solidFill>
                  <a:srgbClr val="000000"/>
                </a:solidFill>
              </a:defRPr>
            </a:pPr>
            <a:r>
              <a:rPr lang="en-US" sz="1100" dirty="0"/>
              <a:t>Pay attention to parameters</a:t>
            </a:r>
            <a:endParaRPr sz="1100" dirty="0"/>
          </a:p>
          <a:p>
            <a:pPr defTabSz="410766">
              <a:spcBef>
                <a:spcPts val="1500"/>
              </a:spcBef>
              <a:defRPr sz="2000" b="0" cap="none" spc="0">
                <a:solidFill>
                  <a:srgbClr val="5E5E5E"/>
                </a:solidFill>
                <a:latin typeface="Helvetica Light"/>
                <a:ea typeface="Helvetica Light"/>
                <a:cs typeface="Helvetica Light"/>
                <a:sym typeface="Helvetica Light"/>
              </a:defRPr>
            </a:pPr>
            <a:r>
              <a:rPr lang="en-GB" sz="1200" dirty="0">
                <a:latin typeface="Arial" panose="020B0604020202020204" pitchFamily="34" charset="0"/>
                <a:cs typeface="Arial" panose="020B0604020202020204" pitchFamily="34" charset="0"/>
              </a:rPr>
              <a:t>Input Parameters for the API need to be planned and defined appropriately</a:t>
            </a:r>
          </a:p>
        </p:txBody>
      </p:sp>
      <p:sp>
        <p:nvSpPr>
          <p:cNvPr id="640" name="ELEMENT 5…"/>
          <p:cNvSpPr txBox="1"/>
          <p:nvPr/>
        </p:nvSpPr>
        <p:spPr>
          <a:xfrm>
            <a:off x="4780502" y="4589805"/>
            <a:ext cx="3077006" cy="8031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spAutoFit/>
          </a:bodyPr>
          <a:lstStyle/>
          <a:p>
            <a:pPr>
              <a:defRPr spc="198">
                <a:solidFill>
                  <a:srgbClr val="000000"/>
                </a:solidFill>
              </a:defRPr>
            </a:pPr>
            <a:r>
              <a:rPr lang="en-US" sz="1100" dirty="0"/>
              <a:t>Execution</a:t>
            </a:r>
            <a:endParaRPr sz="1100" dirty="0"/>
          </a:p>
          <a:p>
            <a:pPr defTabSz="410766">
              <a:spcBef>
                <a:spcPts val="1500"/>
              </a:spcBef>
              <a:defRPr sz="2000" b="0" cap="none" spc="0">
                <a:solidFill>
                  <a:srgbClr val="5E5E5E"/>
                </a:solidFill>
                <a:latin typeface="Helvetica Light"/>
                <a:ea typeface="Helvetica Light"/>
                <a:cs typeface="Helvetica Light"/>
                <a:sym typeface="Helvetica Light"/>
              </a:defRPr>
            </a:pPr>
            <a:r>
              <a:rPr lang="en-GB" sz="1200" dirty="0">
                <a:latin typeface="Arial" panose="020B0604020202020204" pitchFamily="34" charset="0"/>
                <a:cs typeface="Arial" panose="020B0604020202020204" pitchFamily="34" charset="0"/>
              </a:rPr>
              <a:t>Execute the test cases and compare expected and actual results.</a:t>
            </a:r>
          </a:p>
        </p:txBody>
      </p:sp>
      <p:pic>
        <p:nvPicPr>
          <p:cNvPr id="642" name="Graphic 170" descr="Graphic 170"/>
          <p:cNvPicPr>
            <a:picLocks noChangeAspect="1"/>
          </p:cNvPicPr>
          <p:nvPr/>
        </p:nvPicPr>
        <p:blipFill>
          <a:blip r:embed="rId3"/>
          <a:stretch>
            <a:fillRect/>
          </a:stretch>
        </p:blipFill>
        <p:spPr>
          <a:xfrm>
            <a:off x="1554483" y="3746500"/>
            <a:ext cx="381001" cy="381000"/>
          </a:xfrm>
          <a:prstGeom prst="rect">
            <a:avLst/>
          </a:prstGeom>
          <a:ln w="12700">
            <a:miter lim="400000"/>
          </a:ln>
        </p:spPr>
      </p:pic>
      <p:pic>
        <p:nvPicPr>
          <p:cNvPr id="643" name="Graphic 254" descr="Graphic 254"/>
          <p:cNvPicPr>
            <a:picLocks noChangeAspect="1"/>
          </p:cNvPicPr>
          <p:nvPr/>
        </p:nvPicPr>
        <p:blipFill>
          <a:blip r:embed="rId4"/>
          <a:stretch>
            <a:fillRect/>
          </a:stretch>
        </p:blipFill>
        <p:spPr>
          <a:xfrm>
            <a:off x="4779557" y="3746500"/>
            <a:ext cx="381001" cy="381000"/>
          </a:xfrm>
          <a:prstGeom prst="rect">
            <a:avLst/>
          </a:prstGeom>
          <a:ln w="12700">
            <a:miter lim="400000"/>
          </a:ln>
        </p:spPr>
      </p:pic>
      <p:pic>
        <p:nvPicPr>
          <p:cNvPr id="645" name="Graphic 61" descr="Graphic 61"/>
          <p:cNvPicPr>
            <a:picLocks noChangeAspect="1"/>
          </p:cNvPicPr>
          <p:nvPr/>
        </p:nvPicPr>
        <p:blipFill>
          <a:blip r:embed="rId5"/>
          <a:stretch>
            <a:fillRect/>
          </a:stretch>
        </p:blipFill>
        <p:spPr>
          <a:xfrm>
            <a:off x="8394462" y="1454366"/>
            <a:ext cx="381001" cy="381001"/>
          </a:xfrm>
          <a:prstGeom prst="rect">
            <a:avLst/>
          </a:prstGeom>
          <a:ln w="12700">
            <a:miter lim="400000"/>
          </a:ln>
        </p:spPr>
      </p:pic>
      <p:pic>
        <p:nvPicPr>
          <p:cNvPr id="646" name="Graphic 323" descr="Graphic 323"/>
          <p:cNvPicPr>
            <a:picLocks noChangeAspect="1"/>
          </p:cNvPicPr>
          <p:nvPr/>
        </p:nvPicPr>
        <p:blipFill>
          <a:blip r:embed="rId6"/>
          <a:stretch>
            <a:fillRect/>
          </a:stretch>
        </p:blipFill>
        <p:spPr>
          <a:xfrm>
            <a:off x="4798607" y="1454366"/>
            <a:ext cx="381001" cy="381001"/>
          </a:xfrm>
          <a:prstGeom prst="rect">
            <a:avLst/>
          </a:prstGeom>
          <a:ln w="12700">
            <a:miter lim="400000"/>
          </a:ln>
        </p:spPr>
      </p:pic>
      <p:pic>
        <p:nvPicPr>
          <p:cNvPr id="647" name="Graphic 142" descr="Graphic 142"/>
          <p:cNvPicPr>
            <a:picLocks noChangeAspect="1"/>
          </p:cNvPicPr>
          <p:nvPr/>
        </p:nvPicPr>
        <p:blipFill>
          <a:blip r:embed="rId7"/>
          <a:stretch>
            <a:fillRect/>
          </a:stretch>
        </p:blipFill>
        <p:spPr>
          <a:xfrm>
            <a:off x="1554483" y="1454366"/>
            <a:ext cx="381001" cy="381001"/>
          </a:xfrm>
          <a:prstGeom prst="rect">
            <a:avLst/>
          </a:prstGeom>
          <a:ln w="12700">
            <a:miter lim="400000"/>
          </a:ln>
        </p:spPr>
      </p:pic>
      <p:sp>
        <p:nvSpPr>
          <p:cNvPr id="22" name="Title Goes Here">
            <a:extLst>
              <a:ext uri="{FF2B5EF4-FFF2-40B4-BE49-F238E27FC236}">
                <a16:creationId xmlns:a16="http://schemas.microsoft.com/office/drawing/2014/main" id="{35FE75F9-97A1-F541-A486-F32E94DD001A}"/>
              </a:ext>
            </a:extLst>
          </p:cNvPr>
          <p:cNvSpPr txBox="1"/>
          <p:nvPr/>
        </p:nvSpPr>
        <p:spPr>
          <a:xfrm>
            <a:off x="4959273" y="208433"/>
            <a:ext cx="6870378" cy="5977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a:lnSpc>
                <a:spcPct val="110000"/>
              </a:lnSpc>
              <a:defRPr sz="7000" cap="none" spc="-209">
                <a:solidFill>
                  <a:srgbClr val="000000"/>
                </a:solidFill>
              </a:defRPr>
            </a:lvl1pPr>
          </a:lstStyle>
          <a:p>
            <a:r>
              <a:rPr lang="en-US" sz="3500" dirty="0"/>
              <a:t>Approach</a:t>
            </a:r>
          </a:p>
        </p:txBody>
      </p:sp>
      <p:sp>
        <p:nvSpPr>
          <p:cNvPr id="25" name="Client Name  Presentation Title  -  1. Chapter Name">
            <a:extLst>
              <a:ext uri="{FF2B5EF4-FFF2-40B4-BE49-F238E27FC236}">
                <a16:creationId xmlns:a16="http://schemas.microsoft.com/office/drawing/2014/main" id="{24B73EBC-A525-B646-B03A-138FD661FCAB}"/>
              </a:ext>
            </a:extLst>
          </p:cNvPr>
          <p:cNvSpPr txBox="1">
            <a:spLocks noGrp="1"/>
          </p:cNvSpPr>
          <p:nvPr>
            <p:ph type="body" sz="quarter" idx="13"/>
          </p:nvPr>
        </p:nvSpPr>
        <p:spPr>
          <a:xfrm>
            <a:off x="851643" y="7404"/>
            <a:ext cx="1272783" cy="390491"/>
          </a:xfrm>
          <a:prstGeom prst="rect">
            <a:avLst/>
          </a:prstGeom>
        </p:spPr>
        <p:txBody>
          <a:bodyPr/>
          <a:lstStyle/>
          <a:p>
            <a:pPr>
              <a:defRPr sz="1600"/>
            </a:pPr>
            <a:r>
              <a:rPr lang="en-US" b="1" dirty="0">
                <a:solidFill>
                  <a:srgbClr val="DE411B"/>
                </a:solidFill>
                <a:sym typeface="Helvetica"/>
              </a:rPr>
              <a:t>API Testing</a:t>
            </a:r>
          </a:p>
        </p:txBody>
      </p:sp>
    </p:spTree>
    <p:extLst>
      <p:ext uri="{BB962C8B-B14F-4D97-AF65-F5344CB8AC3E}">
        <p14:creationId xmlns:p14="http://schemas.microsoft.com/office/powerpoint/2010/main" val="42859034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Slide Number"/>
          <p:cNvSpPr txBox="1">
            <a:spLocks noGrp="1"/>
          </p:cNvSpPr>
          <p:nvPr>
            <p:ph type="sldNum" sz="quarter" idx="2"/>
          </p:nvPr>
        </p:nvSpPr>
        <p:spPr>
          <a:xfrm>
            <a:off x="11949070" y="6644723"/>
            <a:ext cx="187552" cy="19524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spAutoFit/>
          </a:bodyPr>
          <a:lstStyle>
            <a:lvl1pPr defTabSz="410766"/>
          </a:lstStyle>
          <a:p>
            <a:fld id="{86CB4B4D-7CA3-9044-876B-883B54F8677D}" type="slidenum">
              <a:rPr/>
              <a:t>13</a:t>
            </a:fld>
            <a:endParaRPr/>
          </a:p>
        </p:txBody>
      </p:sp>
      <p:sp>
        <p:nvSpPr>
          <p:cNvPr id="772"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682626" y="2152850"/>
            <a:ext cx="6650669" cy="31652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spAutoFit/>
          </a:bodyPr>
          <a:lstStyle/>
          <a:p>
            <a:pPr defTabSz="410766">
              <a:spcBef>
                <a:spcPts val="1500"/>
              </a:spcBef>
              <a:defRPr sz="2000" b="0" cap="none" spc="0">
                <a:solidFill>
                  <a:srgbClr val="5E5E5E"/>
                </a:solidFill>
                <a:latin typeface="Helvetica Light"/>
                <a:ea typeface="Helvetica Light"/>
                <a:cs typeface="Helvetica Light"/>
                <a:sym typeface="Helvetica Light"/>
              </a:defRPr>
            </a:pPr>
            <a:r>
              <a:rPr lang="en-GB" sz="1400" b="1" dirty="0">
                <a:latin typeface="Arial" panose="020B0604020202020204" pitchFamily="34" charset="0"/>
                <a:cs typeface="Arial" panose="020B0604020202020204" pitchFamily="34" charset="0"/>
              </a:rPr>
              <a:t>P</a:t>
            </a:r>
            <a:r>
              <a:rPr lang="en-GB" sz="1400" dirty="0">
                <a:latin typeface="Arial" panose="020B0604020202020204" pitchFamily="34" charset="0"/>
                <a:cs typeface="Arial" panose="020B0604020202020204" pitchFamily="34" charset="0"/>
              </a:rPr>
              <a:t>arameters — the range of parameters passed to the API</a:t>
            </a:r>
          </a:p>
          <a:p>
            <a:pPr defTabSz="410766">
              <a:spcBef>
                <a:spcPts val="1500"/>
              </a:spcBef>
              <a:defRPr sz="2000" b="0" cap="none" spc="0">
                <a:solidFill>
                  <a:srgbClr val="5E5E5E"/>
                </a:solidFill>
                <a:latin typeface="Helvetica Light"/>
                <a:ea typeface="Helvetica Light"/>
                <a:cs typeface="Helvetica Light"/>
                <a:sym typeface="Helvetica Light"/>
              </a:defRPr>
            </a:pPr>
            <a:r>
              <a:rPr lang="en-GB" sz="1400" b="1" dirty="0">
                <a:latin typeface="Arial" panose="020B0604020202020204" pitchFamily="34" charset="0"/>
                <a:cs typeface="Arial" panose="020B0604020202020204" pitchFamily="34" charset="0"/>
              </a:rPr>
              <a:t>O</a:t>
            </a:r>
            <a:r>
              <a:rPr lang="en-GB" sz="1400" dirty="0">
                <a:latin typeface="Arial" panose="020B0604020202020204" pitchFamily="34" charset="0"/>
                <a:cs typeface="Arial" panose="020B0604020202020204" pitchFamily="34" charset="0"/>
              </a:rPr>
              <a:t>utputs — validating proper outputs for both good and bad parameters</a:t>
            </a:r>
          </a:p>
          <a:p>
            <a:pPr defTabSz="410766">
              <a:spcBef>
                <a:spcPts val="1500"/>
              </a:spcBef>
              <a:defRPr sz="2000" b="0" cap="none" spc="0">
                <a:solidFill>
                  <a:srgbClr val="5E5E5E"/>
                </a:solidFill>
                <a:latin typeface="Helvetica Light"/>
                <a:ea typeface="Helvetica Light"/>
                <a:cs typeface="Helvetica Light"/>
                <a:sym typeface="Helvetica Light"/>
              </a:defRPr>
            </a:pPr>
            <a:r>
              <a:rPr lang="en-GB" sz="1400" b="1" dirty="0">
                <a:latin typeface="Arial" panose="020B0604020202020204" pitchFamily="34" charset="0"/>
                <a:cs typeface="Arial" panose="020B0604020202020204" pitchFamily="34" charset="0"/>
              </a:rPr>
              <a:t>I</a:t>
            </a:r>
            <a:r>
              <a:rPr lang="en-GB" sz="1400" dirty="0">
                <a:latin typeface="Arial" panose="020B0604020202020204" pitchFamily="34" charset="0"/>
                <a:cs typeface="Arial" panose="020B0604020202020204" pitchFamily="34" charset="0"/>
              </a:rPr>
              <a:t>nteroperability — Ensuring consistency with other service APIs and other calls</a:t>
            </a:r>
          </a:p>
          <a:p>
            <a:pPr defTabSz="410766">
              <a:spcBef>
                <a:spcPts val="1500"/>
              </a:spcBef>
              <a:defRPr sz="2000" b="0" cap="none" spc="0">
                <a:solidFill>
                  <a:srgbClr val="5E5E5E"/>
                </a:solidFill>
                <a:latin typeface="Helvetica Light"/>
                <a:ea typeface="Helvetica Light"/>
                <a:cs typeface="Helvetica Light"/>
                <a:sym typeface="Helvetica Light"/>
              </a:defRPr>
            </a:pPr>
            <a:r>
              <a:rPr lang="en-GB" sz="1400" b="1" dirty="0">
                <a:latin typeface="Arial" panose="020B0604020202020204" pitchFamily="34" charset="0"/>
                <a:cs typeface="Arial" panose="020B0604020202020204" pitchFamily="34" charset="0"/>
              </a:rPr>
              <a:t>S</a:t>
            </a:r>
            <a:r>
              <a:rPr lang="en-GB" sz="1400" dirty="0">
                <a:latin typeface="Arial" panose="020B0604020202020204" pitchFamily="34" charset="0"/>
                <a:cs typeface="Arial" panose="020B0604020202020204" pitchFamily="34" charset="0"/>
              </a:rPr>
              <a:t>ecurity — Ensuring access and authorization maintained for API calls</a:t>
            </a:r>
          </a:p>
          <a:p>
            <a:pPr defTabSz="410766">
              <a:spcBef>
                <a:spcPts val="1500"/>
              </a:spcBef>
              <a:defRPr sz="2000" b="0" cap="none" spc="0">
                <a:solidFill>
                  <a:srgbClr val="5E5E5E"/>
                </a:solidFill>
                <a:latin typeface="Helvetica Light"/>
                <a:ea typeface="Helvetica Light"/>
                <a:cs typeface="Helvetica Light"/>
                <a:sym typeface="Helvetica Light"/>
              </a:defRPr>
            </a:pPr>
            <a:r>
              <a:rPr lang="en-GB" sz="1400" b="1" dirty="0">
                <a:latin typeface="Arial" panose="020B0604020202020204" pitchFamily="34" charset="0"/>
                <a:cs typeface="Arial" panose="020B0604020202020204" pitchFamily="34" charset="0"/>
              </a:rPr>
              <a:t>E</a:t>
            </a:r>
            <a:r>
              <a:rPr lang="en-GB" sz="1400" dirty="0">
                <a:latin typeface="Arial" panose="020B0604020202020204" pitchFamily="34" charset="0"/>
                <a:cs typeface="Arial" panose="020B0604020202020204" pitchFamily="34" charset="0"/>
              </a:rPr>
              <a:t>rrors — Report errors clearly and accurately</a:t>
            </a:r>
          </a:p>
          <a:p>
            <a:pPr defTabSz="410766">
              <a:spcBef>
                <a:spcPts val="1500"/>
              </a:spcBef>
              <a:defRPr sz="2000" b="0" cap="none" spc="0">
                <a:solidFill>
                  <a:srgbClr val="5E5E5E"/>
                </a:solidFill>
                <a:latin typeface="Helvetica Light"/>
                <a:ea typeface="Helvetica Light"/>
                <a:cs typeface="Helvetica Light"/>
                <a:sym typeface="Helvetica Light"/>
              </a:defRPr>
            </a:pPr>
            <a:r>
              <a:rPr lang="en-GB" sz="1400" b="1" dirty="0">
                <a:latin typeface="Arial" panose="020B0604020202020204" pitchFamily="34" charset="0"/>
                <a:cs typeface="Arial" panose="020B0604020202020204" pitchFamily="34" charset="0"/>
              </a:rPr>
              <a:t>D</a:t>
            </a:r>
            <a:r>
              <a:rPr lang="en-GB" sz="1400" dirty="0">
                <a:latin typeface="Arial" panose="020B0604020202020204" pitchFamily="34" charset="0"/>
                <a:cs typeface="Arial" panose="020B0604020202020204" pitchFamily="34" charset="0"/>
              </a:rPr>
              <a:t>ata — Handle data structures and real data properly and with the appropriate timing</a:t>
            </a:r>
          </a:p>
          <a:p>
            <a:pPr defTabSz="410766">
              <a:spcBef>
                <a:spcPts val="1500"/>
              </a:spcBef>
              <a:defRPr sz="2000" b="0" cap="none" spc="0">
                <a:solidFill>
                  <a:srgbClr val="5E5E5E"/>
                </a:solidFill>
                <a:latin typeface="Helvetica Light"/>
                <a:ea typeface="Helvetica Light"/>
                <a:cs typeface="Helvetica Light"/>
                <a:sym typeface="Helvetica Light"/>
              </a:defRPr>
            </a:pPr>
            <a:br>
              <a:rPr lang="en-GB" sz="1400" dirty="0">
                <a:latin typeface="Arial" panose="020B0604020202020204" pitchFamily="34" charset="0"/>
                <a:cs typeface="Arial" panose="020B0604020202020204" pitchFamily="34" charset="0"/>
              </a:rPr>
            </a:br>
            <a:endParaRPr lang="en-GB" sz="1400" dirty="0">
              <a:latin typeface="Arial" panose="020B0604020202020204" pitchFamily="34" charset="0"/>
              <a:cs typeface="Arial" panose="020B0604020202020204" pitchFamily="34" charset="0"/>
            </a:endParaRPr>
          </a:p>
        </p:txBody>
      </p:sp>
      <p:sp>
        <p:nvSpPr>
          <p:cNvPr id="773" name="Title Goes Here"/>
          <p:cNvSpPr txBox="1"/>
          <p:nvPr/>
        </p:nvSpPr>
        <p:spPr>
          <a:xfrm>
            <a:off x="682626" y="1360323"/>
            <a:ext cx="6870378"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nSpc>
                <a:spcPct val="80000"/>
              </a:lnSpc>
              <a:defRPr sz="5000" cap="none" spc="-150">
                <a:solidFill>
                  <a:srgbClr val="1D1D1D"/>
                </a:solidFill>
              </a:defRPr>
            </a:lvl1pPr>
          </a:lstStyle>
          <a:p>
            <a:r>
              <a:rPr lang="en-US" sz="2500" dirty="0"/>
              <a:t>POISED test Strategy</a:t>
            </a:r>
          </a:p>
        </p:txBody>
      </p:sp>
      <p:sp>
        <p:nvSpPr>
          <p:cNvPr id="12" name="Client Name  Presentation Title  -  1. Chapter Name">
            <a:extLst>
              <a:ext uri="{FF2B5EF4-FFF2-40B4-BE49-F238E27FC236}">
                <a16:creationId xmlns:a16="http://schemas.microsoft.com/office/drawing/2014/main" id="{11DCB48F-A9AC-0049-9221-2DAA500E37CB}"/>
              </a:ext>
            </a:extLst>
          </p:cNvPr>
          <p:cNvSpPr txBox="1">
            <a:spLocks noGrp="1"/>
          </p:cNvSpPr>
          <p:nvPr>
            <p:ph type="body" sz="quarter" idx="13"/>
          </p:nvPr>
        </p:nvSpPr>
        <p:spPr>
          <a:xfrm>
            <a:off x="851643" y="7404"/>
            <a:ext cx="1272783" cy="390491"/>
          </a:xfrm>
          <a:prstGeom prst="rect">
            <a:avLst/>
          </a:prstGeom>
        </p:spPr>
        <p:txBody>
          <a:bodyPr/>
          <a:lstStyle/>
          <a:p>
            <a:pPr>
              <a:defRPr sz="1600"/>
            </a:pPr>
            <a:r>
              <a:rPr lang="en-US" b="1" dirty="0">
                <a:solidFill>
                  <a:srgbClr val="DE411B"/>
                </a:solidFill>
                <a:sym typeface="Helvetica"/>
              </a:rPr>
              <a:t>API Testing</a:t>
            </a:r>
          </a:p>
        </p:txBody>
      </p:sp>
      <p:pic>
        <p:nvPicPr>
          <p:cNvPr id="2050" name="Picture 2" descr="Resultado de imagen para api testing">
            <a:extLst>
              <a:ext uri="{FF2B5EF4-FFF2-40B4-BE49-F238E27FC236}">
                <a16:creationId xmlns:a16="http://schemas.microsoft.com/office/drawing/2014/main" id="{223C6CD2-42C1-5A43-9AA5-3A3D1547A1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7163" y="2492482"/>
            <a:ext cx="3082211" cy="2486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9537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Slide Number"/>
          <p:cNvSpPr txBox="1">
            <a:spLocks noGrp="1"/>
          </p:cNvSpPr>
          <p:nvPr>
            <p:ph type="sldNum" sz="quarter" idx="2"/>
          </p:nvPr>
        </p:nvSpPr>
        <p:spPr>
          <a:xfrm>
            <a:off x="11949070" y="6644723"/>
            <a:ext cx="187552" cy="19524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spAutoFit/>
          </a:bodyPr>
          <a:lstStyle>
            <a:lvl1pPr defTabSz="410766"/>
          </a:lstStyle>
          <a:p>
            <a:fld id="{86CB4B4D-7CA3-9044-876B-883B54F8677D}" type="slidenum">
              <a:rPr/>
              <a:t>14</a:t>
            </a:fld>
            <a:endParaRPr/>
          </a:p>
        </p:txBody>
      </p:sp>
      <p:sp>
        <p:nvSpPr>
          <p:cNvPr id="772"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968875" y="1671380"/>
            <a:ext cx="6650669" cy="45810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spAutoFit/>
          </a:bodyPr>
          <a:lstStyle/>
          <a:p>
            <a:pPr marL="171450" indent="-171450" defTabSz="410766">
              <a:spcBef>
                <a:spcPts val="15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GB" sz="1400" dirty="0">
                <a:latin typeface="Arial" panose="020B0604020202020204" pitchFamily="34" charset="0"/>
                <a:cs typeface="Arial" panose="020B0604020202020204" pitchFamily="34" charset="0"/>
              </a:rPr>
              <a:t>Fails to handle error conditions gracefully</a:t>
            </a:r>
          </a:p>
          <a:p>
            <a:pPr marL="171450" indent="-171450" defTabSz="410766">
              <a:spcBef>
                <a:spcPts val="15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GB" sz="1400" dirty="0">
                <a:latin typeface="Arial" panose="020B0604020202020204" pitchFamily="34" charset="0"/>
                <a:cs typeface="Arial" panose="020B0604020202020204" pitchFamily="34" charset="0"/>
              </a:rPr>
              <a:t>Unused flags</a:t>
            </a:r>
          </a:p>
          <a:p>
            <a:pPr marL="171450" indent="-171450" defTabSz="410766">
              <a:spcBef>
                <a:spcPts val="15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GB" sz="1400" dirty="0">
                <a:latin typeface="Arial" panose="020B0604020202020204" pitchFamily="34" charset="0"/>
                <a:cs typeface="Arial" panose="020B0604020202020204" pitchFamily="34" charset="0"/>
              </a:rPr>
              <a:t>Missing or duplicate functionality</a:t>
            </a:r>
          </a:p>
          <a:p>
            <a:pPr marL="171450" indent="-171450" defTabSz="410766">
              <a:spcBef>
                <a:spcPts val="15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GB" sz="1400" dirty="0">
                <a:latin typeface="Arial" panose="020B0604020202020204" pitchFamily="34" charset="0"/>
                <a:cs typeface="Arial" panose="020B0604020202020204" pitchFamily="34" charset="0"/>
              </a:rPr>
              <a:t>Reliability issues. Difficulty in connecting and getting a response from API.</a:t>
            </a:r>
          </a:p>
          <a:p>
            <a:pPr marL="171450" indent="-171450" defTabSz="410766">
              <a:spcBef>
                <a:spcPts val="15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GB" sz="1400" dirty="0">
                <a:latin typeface="Arial" panose="020B0604020202020204" pitchFamily="34" charset="0"/>
                <a:cs typeface="Arial" panose="020B0604020202020204" pitchFamily="34" charset="0"/>
              </a:rPr>
              <a:t>Security Issues</a:t>
            </a:r>
          </a:p>
          <a:p>
            <a:pPr marL="171450" indent="-171450" defTabSz="410766">
              <a:spcBef>
                <a:spcPts val="15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GB" sz="1400" dirty="0">
                <a:latin typeface="Arial" panose="020B0604020202020204" pitchFamily="34" charset="0"/>
                <a:cs typeface="Arial" panose="020B0604020202020204" pitchFamily="34" charset="0"/>
              </a:rPr>
              <a:t>Multi-threading issues</a:t>
            </a:r>
          </a:p>
          <a:p>
            <a:pPr marL="171450" indent="-171450" defTabSz="410766">
              <a:spcBef>
                <a:spcPts val="15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GB" sz="1400" dirty="0">
                <a:latin typeface="Arial" panose="020B0604020202020204" pitchFamily="34" charset="0"/>
                <a:cs typeface="Arial" panose="020B0604020202020204" pitchFamily="34" charset="0"/>
              </a:rPr>
              <a:t>Performance Issues. API response time is very high.</a:t>
            </a:r>
          </a:p>
          <a:p>
            <a:pPr marL="171450" indent="-171450" defTabSz="410766">
              <a:spcBef>
                <a:spcPts val="15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GB" sz="1400" dirty="0">
                <a:latin typeface="Arial" panose="020B0604020202020204" pitchFamily="34" charset="0"/>
                <a:cs typeface="Arial" panose="020B0604020202020204" pitchFamily="34" charset="0"/>
              </a:rPr>
              <a:t>Improper errors/warnings to caller</a:t>
            </a:r>
          </a:p>
          <a:p>
            <a:pPr marL="171450" indent="-171450" defTabSz="410766">
              <a:spcBef>
                <a:spcPts val="15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GB" sz="1400" dirty="0">
                <a:latin typeface="Arial" panose="020B0604020202020204" pitchFamily="34" charset="0"/>
                <a:cs typeface="Arial" panose="020B0604020202020204" pitchFamily="34" charset="0"/>
              </a:rPr>
              <a:t>Incorrect handling of valid argument values</a:t>
            </a:r>
          </a:p>
          <a:p>
            <a:pPr marL="171450" indent="-171450" defTabSz="410766">
              <a:spcBef>
                <a:spcPts val="15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GB" sz="1400" dirty="0">
                <a:latin typeface="Arial" panose="020B0604020202020204" pitchFamily="34" charset="0"/>
                <a:cs typeface="Arial" panose="020B0604020202020204" pitchFamily="34" charset="0"/>
              </a:rPr>
              <a:t>Response Data is not structured correctly (JSON or XML)</a:t>
            </a:r>
          </a:p>
          <a:p>
            <a:pPr defTabSz="410766">
              <a:spcBef>
                <a:spcPts val="1500"/>
              </a:spcBef>
              <a:defRPr sz="2000" b="0" cap="none" spc="0">
                <a:solidFill>
                  <a:srgbClr val="5E5E5E"/>
                </a:solidFill>
                <a:latin typeface="Helvetica Light"/>
                <a:ea typeface="Helvetica Light"/>
                <a:cs typeface="Helvetica Light"/>
                <a:sym typeface="Helvetica Light"/>
              </a:defRPr>
            </a:pPr>
            <a:br>
              <a:rPr lang="en-GB" sz="1400" dirty="0">
                <a:latin typeface="Arial" panose="020B0604020202020204" pitchFamily="34" charset="0"/>
                <a:cs typeface="Arial" panose="020B0604020202020204" pitchFamily="34" charset="0"/>
              </a:rPr>
            </a:br>
            <a:endParaRPr lang="en-GB" sz="1400" dirty="0">
              <a:latin typeface="Arial" panose="020B0604020202020204" pitchFamily="34" charset="0"/>
              <a:cs typeface="Arial" panose="020B0604020202020204" pitchFamily="34" charset="0"/>
            </a:endParaRPr>
          </a:p>
        </p:txBody>
      </p:sp>
      <p:sp>
        <p:nvSpPr>
          <p:cNvPr id="773" name="Title Goes Here"/>
          <p:cNvSpPr txBox="1"/>
          <p:nvPr/>
        </p:nvSpPr>
        <p:spPr>
          <a:xfrm>
            <a:off x="859021" y="983466"/>
            <a:ext cx="6870378"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nSpc>
                <a:spcPct val="80000"/>
              </a:lnSpc>
              <a:defRPr sz="5000" cap="none" spc="-150">
                <a:solidFill>
                  <a:srgbClr val="1D1D1D"/>
                </a:solidFill>
              </a:defRPr>
            </a:lvl1pPr>
          </a:lstStyle>
          <a:p>
            <a:r>
              <a:rPr lang="en-US" sz="2500" dirty="0"/>
              <a:t>Types of Bugs:</a:t>
            </a:r>
          </a:p>
        </p:txBody>
      </p:sp>
      <p:pic>
        <p:nvPicPr>
          <p:cNvPr id="2054" name="Picture 6" descr="Funny Cartoon Insects vector set 04. | Insects theme classroom ...">
            <a:extLst>
              <a:ext uri="{FF2B5EF4-FFF2-40B4-BE49-F238E27FC236}">
                <a16:creationId xmlns:a16="http://schemas.microsoft.com/office/drawing/2014/main" id="{14B5C781-C657-DB4C-BB40-FF024176F0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5103" y="1342539"/>
            <a:ext cx="4252899" cy="3572435"/>
          </a:xfrm>
          <a:prstGeom prst="rect">
            <a:avLst/>
          </a:prstGeom>
          <a:noFill/>
          <a:extLst>
            <a:ext uri="{909E8E84-426E-40DD-AFC4-6F175D3DCCD1}">
              <a14:hiddenFill xmlns:a14="http://schemas.microsoft.com/office/drawing/2010/main">
                <a:solidFill>
                  <a:srgbClr val="FFFFFF"/>
                </a:solidFill>
              </a14:hiddenFill>
            </a:ext>
          </a:extLst>
        </p:spPr>
      </p:pic>
      <p:sp>
        <p:nvSpPr>
          <p:cNvPr id="12" name="Client Name  Presentation Title  -  1. Chapter Name">
            <a:extLst>
              <a:ext uri="{FF2B5EF4-FFF2-40B4-BE49-F238E27FC236}">
                <a16:creationId xmlns:a16="http://schemas.microsoft.com/office/drawing/2014/main" id="{5A89159D-70E4-B24C-A696-9947376B40F8}"/>
              </a:ext>
            </a:extLst>
          </p:cNvPr>
          <p:cNvSpPr txBox="1">
            <a:spLocks noGrp="1"/>
          </p:cNvSpPr>
          <p:nvPr>
            <p:ph type="body" sz="quarter" idx="13"/>
          </p:nvPr>
        </p:nvSpPr>
        <p:spPr>
          <a:xfrm>
            <a:off x="851643" y="7404"/>
            <a:ext cx="1272783" cy="390491"/>
          </a:xfrm>
          <a:prstGeom prst="rect">
            <a:avLst/>
          </a:prstGeom>
        </p:spPr>
        <p:txBody>
          <a:bodyPr/>
          <a:lstStyle/>
          <a:p>
            <a:pPr>
              <a:defRPr sz="1600"/>
            </a:pPr>
            <a:r>
              <a:rPr lang="en-US" b="1" dirty="0">
                <a:solidFill>
                  <a:srgbClr val="DE411B"/>
                </a:solidFill>
                <a:sym typeface="Helvetica"/>
              </a:rPr>
              <a:t>API Testing</a:t>
            </a:r>
          </a:p>
        </p:txBody>
      </p:sp>
    </p:spTree>
    <p:extLst>
      <p:ext uri="{BB962C8B-B14F-4D97-AF65-F5344CB8AC3E}">
        <p14:creationId xmlns:p14="http://schemas.microsoft.com/office/powerpoint/2010/main" val="4059546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lide Number"/>
          <p:cNvSpPr txBox="1">
            <a:spLocks noGrp="1"/>
          </p:cNvSpPr>
          <p:nvPr>
            <p:ph type="sldNum" sz="quarter" idx="2"/>
          </p:nvPr>
        </p:nvSpPr>
        <p:spPr>
          <a:xfrm>
            <a:off x="12006779" y="6644723"/>
            <a:ext cx="129844" cy="19524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spAutoFit/>
          </a:bodyPr>
          <a:lstStyle>
            <a:lvl1pPr defTabSz="410766">
              <a:defRPr>
                <a:solidFill>
                  <a:srgbClr val="FFFFFF"/>
                </a:solidFill>
              </a:defRPr>
            </a:lvl1pPr>
          </a:lstStyle>
          <a:p>
            <a:fld id="{86CB4B4D-7CA3-9044-876B-883B54F8677D}" type="slidenum">
              <a:t>15</a:t>
            </a:fld>
            <a:endParaRPr/>
          </a:p>
        </p:txBody>
      </p:sp>
      <p:sp>
        <p:nvSpPr>
          <p:cNvPr id="151" name="Rectangle"/>
          <p:cNvSpPr/>
          <p:nvPr/>
        </p:nvSpPr>
        <p:spPr>
          <a:xfrm>
            <a:off x="6093845" y="-2326"/>
            <a:ext cx="6096993" cy="6858001"/>
          </a:xfrm>
          <a:prstGeom prst="rect">
            <a:avLst/>
          </a:prstGeom>
          <a:solidFill>
            <a:srgbClr val="000000"/>
          </a:solidFill>
          <a:ln w="12700">
            <a:miter lim="400000"/>
          </a:ln>
        </p:spPr>
        <p:txBody>
          <a:bodyPr lIns="0" tIns="0" rIns="0" bIns="0" anchor="ctr"/>
          <a:lstStyle/>
          <a:p>
            <a:pPr algn="ctr" defTabSz="412750">
              <a:defRPr sz="3200" cap="none" spc="0"/>
            </a:pPr>
            <a:endParaRPr sz="1600"/>
          </a:p>
        </p:txBody>
      </p:sp>
      <p:pic>
        <p:nvPicPr>
          <p:cNvPr id="156" name="Image" descr="Image"/>
          <p:cNvPicPr>
            <a:picLocks noChangeAspect="1"/>
          </p:cNvPicPr>
          <p:nvPr/>
        </p:nvPicPr>
        <p:blipFill>
          <a:blip r:embed="rId3"/>
          <a:stretch>
            <a:fillRect/>
          </a:stretch>
        </p:blipFill>
        <p:spPr>
          <a:xfrm>
            <a:off x="158375" y="192828"/>
            <a:ext cx="612262" cy="457155"/>
          </a:xfrm>
          <a:prstGeom prst="rect">
            <a:avLst/>
          </a:prstGeom>
          <a:ln w="12700">
            <a:miter lim="400000"/>
          </a:ln>
        </p:spPr>
      </p:pic>
      <p:pic>
        <p:nvPicPr>
          <p:cNvPr id="1026" name="Picture 2" descr="Enhanced API Scanning with Postman Support in Qualys WAS | Qualys ...">
            <a:extLst>
              <a:ext uri="{FF2B5EF4-FFF2-40B4-BE49-F238E27FC236}">
                <a16:creationId xmlns:a16="http://schemas.microsoft.com/office/drawing/2014/main" id="{B3D7CB17-D193-A349-8BCE-CA29BEBFCE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6493" y="334224"/>
            <a:ext cx="3644900" cy="2222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eb Services Testing training | Web Services Automation - H2kinfosys">
            <a:extLst>
              <a:ext uri="{FF2B5EF4-FFF2-40B4-BE49-F238E27FC236}">
                <a16:creationId xmlns:a16="http://schemas.microsoft.com/office/drawing/2014/main" id="{F54E91EF-3B93-0047-BCC5-8BCED9D3E3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3841" y="334224"/>
            <a:ext cx="393700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6 extensiones de Google Chrome para desarrolladores web">
            <a:extLst>
              <a:ext uri="{FF2B5EF4-FFF2-40B4-BE49-F238E27FC236}">
                <a16:creationId xmlns:a16="http://schemas.microsoft.com/office/drawing/2014/main" id="{585614EA-0DF1-CC47-B10D-B9BBA5AEB6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43874" y="3555668"/>
            <a:ext cx="2391623" cy="2391623"/>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4" descr="Resultado de imagen para curl code logo">
            <a:extLst>
              <a:ext uri="{FF2B5EF4-FFF2-40B4-BE49-F238E27FC236}">
                <a16:creationId xmlns:a16="http://schemas.microsoft.com/office/drawing/2014/main" id="{78C79241-7AB6-2142-99EE-88CECB30BDD4}"/>
              </a:ext>
            </a:extLst>
          </p:cNvPr>
          <p:cNvSpPr>
            <a:spLocks noChangeAspect="1" noChangeArrowheads="1"/>
          </p:cNvSpPr>
          <p:nvPr/>
        </p:nvSpPr>
        <p:spPr bwMode="auto">
          <a:xfrm>
            <a:off x="5943599" y="3276599"/>
            <a:ext cx="2200275" cy="22002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59CE25B8-89A4-0A40-8051-42161DE2A18E}"/>
              </a:ext>
            </a:extLst>
          </p:cNvPr>
          <p:cNvPicPr>
            <a:picLocks noChangeAspect="1"/>
          </p:cNvPicPr>
          <p:nvPr/>
        </p:nvPicPr>
        <p:blipFill>
          <a:blip r:embed="rId7"/>
          <a:stretch>
            <a:fillRect/>
          </a:stretch>
        </p:blipFill>
        <p:spPr>
          <a:xfrm>
            <a:off x="1542904" y="3944936"/>
            <a:ext cx="2895600" cy="863600"/>
          </a:xfrm>
          <a:prstGeom prst="rect">
            <a:avLst/>
          </a:prstGeom>
        </p:spPr>
      </p:pic>
    </p:spTree>
    <p:extLst>
      <p:ext uri="{BB962C8B-B14F-4D97-AF65-F5344CB8AC3E}">
        <p14:creationId xmlns:p14="http://schemas.microsoft.com/office/powerpoint/2010/main" val="17574645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Slide Number"/>
          <p:cNvSpPr txBox="1">
            <a:spLocks noGrp="1"/>
          </p:cNvSpPr>
          <p:nvPr>
            <p:ph type="sldNum" sz="quarter" idx="2"/>
          </p:nvPr>
        </p:nvSpPr>
        <p:spPr>
          <a:xfrm>
            <a:off x="11949070" y="6644723"/>
            <a:ext cx="187552" cy="19524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spAutoFit/>
          </a:bodyPr>
          <a:lstStyle>
            <a:lvl1pPr defTabSz="410766"/>
          </a:lstStyle>
          <a:p>
            <a:fld id="{86CB4B4D-7CA3-9044-876B-883B54F8677D}" type="slidenum">
              <a:rPr/>
              <a:t>16</a:t>
            </a:fld>
            <a:endParaRPr/>
          </a:p>
        </p:txBody>
      </p:sp>
      <p:sp>
        <p:nvSpPr>
          <p:cNvPr id="770" name="Client Name  Presentation Title  -  1. Chapter Name"/>
          <p:cNvSpPr txBox="1">
            <a:spLocks noGrp="1"/>
          </p:cNvSpPr>
          <p:nvPr>
            <p:ph type="body" sz="quarter" idx="13"/>
          </p:nvPr>
        </p:nvSpPr>
        <p:spPr>
          <a:xfrm>
            <a:off x="851643" y="7404"/>
            <a:ext cx="1272783" cy="390491"/>
          </a:xfrm>
          <a:prstGeom prst="rect">
            <a:avLst/>
          </a:prstGeom>
        </p:spPr>
        <p:txBody>
          <a:bodyPr/>
          <a:lstStyle/>
          <a:p>
            <a:pPr>
              <a:defRPr sz="1600"/>
            </a:pPr>
            <a:r>
              <a:rPr lang="en-US" b="1" dirty="0">
                <a:solidFill>
                  <a:srgbClr val="DE411B"/>
                </a:solidFill>
                <a:sym typeface="Helvetica"/>
              </a:rPr>
              <a:t>API Testing</a:t>
            </a:r>
          </a:p>
        </p:txBody>
      </p:sp>
      <p:sp>
        <p:nvSpPr>
          <p:cNvPr id="772"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851643" y="1928110"/>
            <a:ext cx="5488904" cy="21957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spAutoFit/>
          </a:bodyPr>
          <a:lstStyle/>
          <a:p>
            <a:pPr defTabSz="410766">
              <a:spcBef>
                <a:spcPts val="1500"/>
              </a:spcBef>
              <a:defRPr sz="2000" b="0" cap="none" spc="0">
                <a:solidFill>
                  <a:srgbClr val="5E5E5E"/>
                </a:solidFill>
                <a:latin typeface="Helvetica Light"/>
                <a:ea typeface="Helvetica Light"/>
                <a:cs typeface="Helvetica Light"/>
                <a:sym typeface="Helvetica Light"/>
              </a:defRPr>
            </a:pPr>
            <a:r>
              <a:rPr lang="en-GB" sz="1100" dirty="0">
                <a:latin typeface="Arial" panose="020B0604020202020204" pitchFamily="34" charset="0"/>
                <a:cs typeface="Arial" panose="020B0604020202020204" pitchFamily="34" charset="0"/>
              </a:rPr>
              <a:t>API Testing is different than other testing types as GUI is not available, and yet you are required to setup an initial environment that invokes the API with a required set of parameters and then finally examine the test result.</a:t>
            </a:r>
          </a:p>
          <a:p>
            <a:pPr defTabSz="410766">
              <a:spcBef>
                <a:spcPts val="1500"/>
              </a:spcBef>
              <a:defRPr sz="2000" b="0" cap="none" spc="0">
                <a:solidFill>
                  <a:srgbClr val="5E5E5E"/>
                </a:solidFill>
                <a:latin typeface="Helvetica Light"/>
                <a:ea typeface="Helvetica Light"/>
                <a:cs typeface="Helvetica Light"/>
                <a:sym typeface="Helvetica Light"/>
              </a:defRPr>
            </a:pPr>
            <a:r>
              <a:rPr lang="en-GB" sz="1100" dirty="0">
                <a:latin typeface="Arial" panose="020B0604020202020204" pitchFamily="34" charset="0"/>
                <a:cs typeface="Arial" panose="020B0604020202020204" pitchFamily="34" charset="0"/>
              </a:rPr>
              <a:t>Hence, setting up a testing environment for API testing seems a little complex.</a:t>
            </a:r>
          </a:p>
          <a:p>
            <a:pPr defTabSz="410766">
              <a:spcBef>
                <a:spcPts val="1500"/>
              </a:spcBef>
              <a:defRPr sz="2000" b="0" cap="none" spc="0">
                <a:solidFill>
                  <a:srgbClr val="5E5E5E"/>
                </a:solidFill>
                <a:latin typeface="Helvetica Light"/>
                <a:ea typeface="Helvetica Light"/>
                <a:cs typeface="Helvetica Light"/>
                <a:sym typeface="Helvetica Light"/>
              </a:defRPr>
            </a:pPr>
            <a:r>
              <a:rPr lang="en-GB" sz="1100" dirty="0">
                <a:latin typeface="Arial" panose="020B0604020202020204" pitchFamily="34" charset="0"/>
                <a:cs typeface="Arial" panose="020B0604020202020204" pitchFamily="34" charset="0"/>
              </a:rPr>
              <a:t>Database and server should be configured as per the application requirements.</a:t>
            </a:r>
          </a:p>
          <a:p>
            <a:pPr defTabSz="410766">
              <a:spcBef>
                <a:spcPts val="1500"/>
              </a:spcBef>
              <a:defRPr sz="2000" b="0" cap="none" spc="0">
                <a:solidFill>
                  <a:srgbClr val="5E5E5E"/>
                </a:solidFill>
                <a:latin typeface="Helvetica Light"/>
                <a:ea typeface="Helvetica Light"/>
                <a:cs typeface="Helvetica Light"/>
                <a:sym typeface="Helvetica Light"/>
              </a:defRPr>
            </a:pPr>
            <a:r>
              <a:rPr lang="en-GB" sz="1100" dirty="0">
                <a:latin typeface="Arial" panose="020B0604020202020204" pitchFamily="34" charset="0"/>
                <a:cs typeface="Arial" panose="020B0604020202020204" pitchFamily="34" charset="0"/>
              </a:rPr>
              <a:t>Once the installation is done, API Function should be called to check whether that API is working or not.</a:t>
            </a:r>
          </a:p>
          <a:p>
            <a:pPr defTabSz="410766">
              <a:spcBef>
                <a:spcPts val="1500"/>
              </a:spcBef>
              <a:defRPr sz="2000" b="0" cap="none" spc="0">
                <a:solidFill>
                  <a:srgbClr val="5E5E5E"/>
                </a:solidFill>
                <a:latin typeface="Helvetica Light"/>
                <a:ea typeface="Helvetica Light"/>
                <a:cs typeface="Helvetica Light"/>
                <a:sym typeface="Helvetica Light"/>
              </a:defRPr>
            </a:pPr>
            <a:r>
              <a:rPr lang="en-GB" sz="1100" dirty="0">
                <a:latin typeface="Arial" panose="020B0604020202020204" pitchFamily="34" charset="0"/>
                <a:cs typeface="Arial" panose="020B0604020202020204" pitchFamily="34" charset="0"/>
              </a:rPr>
              <a:t>We will need to execute the HTTP calls and read through the responses. </a:t>
            </a:r>
          </a:p>
        </p:txBody>
      </p:sp>
      <p:sp>
        <p:nvSpPr>
          <p:cNvPr id="773" name="Title Goes Here"/>
          <p:cNvSpPr txBox="1"/>
          <p:nvPr/>
        </p:nvSpPr>
        <p:spPr>
          <a:xfrm>
            <a:off x="859021" y="983466"/>
            <a:ext cx="6870378"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nSpc>
                <a:spcPct val="80000"/>
              </a:lnSpc>
              <a:defRPr sz="5000" cap="none" spc="-150">
                <a:solidFill>
                  <a:srgbClr val="1D1D1D"/>
                </a:solidFill>
              </a:defRPr>
            </a:lvl1pPr>
          </a:lstStyle>
          <a:p>
            <a:r>
              <a:rPr lang="en-US" sz="2500" dirty="0"/>
              <a:t>Environment Set-up</a:t>
            </a:r>
          </a:p>
        </p:txBody>
      </p:sp>
      <p:pic>
        <p:nvPicPr>
          <p:cNvPr id="7" name="Picture 6">
            <a:extLst>
              <a:ext uri="{FF2B5EF4-FFF2-40B4-BE49-F238E27FC236}">
                <a16:creationId xmlns:a16="http://schemas.microsoft.com/office/drawing/2014/main" id="{DDE092ED-2CCB-F347-9FDC-972523EAAEC3}"/>
              </a:ext>
            </a:extLst>
          </p:cNvPr>
          <p:cNvPicPr>
            <a:picLocks noChangeAspect="1"/>
          </p:cNvPicPr>
          <p:nvPr/>
        </p:nvPicPr>
        <p:blipFill>
          <a:blip r:embed="rId3"/>
          <a:stretch>
            <a:fillRect/>
          </a:stretch>
        </p:blipFill>
        <p:spPr>
          <a:xfrm>
            <a:off x="7150925" y="1342539"/>
            <a:ext cx="4622800" cy="3213100"/>
          </a:xfrm>
          <a:prstGeom prst="rect">
            <a:avLst/>
          </a:prstGeom>
        </p:spPr>
      </p:pic>
      <p:pic>
        <p:nvPicPr>
          <p:cNvPr id="7170" name="Picture 2" descr="JSON Logo - Byspel">
            <a:extLst>
              <a:ext uri="{FF2B5EF4-FFF2-40B4-BE49-F238E27FC236}">
                <a16:creationId xmlns:a16="http://schemas.microsoft.com/office/drawing/2014/main" id="{EBE3F0F3-4145-FD4E-BF6D-314C2D3E03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400" y="4748385"/>
            <a:ext cx="3308015" cy="131157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XML - Websarrolladores">
            <a:extLst>
              <a:ext uri="{FF2B5EF4-FFF2-40B4-BE49-F238E27FC236}">
                <a16:creationId xmlns:a16="http://schemas.microsoft.com/office/drawing/2014/main" id="{FC280948-EC27-DE44-BBEB-A071D7799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3361" y="4748385"/>
            <a:ext cx="1653244" cy="1519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75694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3" name="Image" descr="Image"/>
          <p:cNvPicPr>
            <a:picLocks noChangeAspect="1"/>
          </p:cNvPicPr>
          <p:nvPr/>
        </p:nvPicPr>
        <p:blipFill>
          <a:blip r:embed="rId3"/>
          <a:stretch>
            <a:fillRect/>
          </a:stretch>
        </p:blipFill>
        <p:spPr>
          <a:xfrm>
            <a:off x="0" y="0"/>
            <a:ext cx="12192000" cy="6858000"/>
          </a:xfrm>
          <a:prstGeom prst="rect">
            <a:avLst/>
          </a:prstGeom>
          <a:ln w="12700">
            <a:miter lim="400000"/>
          </a:ln>
        </p:spPr>
      </p:pic>
      <p:sp>
        <p:nvSpPr>
          <p:cNvPr id="454" name="1"/>
          <p:cNvSpPr/>
          <p:nvPr/>
        </p:nvSpPr>
        <p:spPr>
          <a:xfrm>
            <a:off x="1574800" y="3357583"/>
            <a:ext cx="635000" cy="635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lang="en-US" sz="1600" dirty="0"/>
              <a:t>3</a:t>
            </a:r>
            <a:endParaRPr sz="1600" dirty="0"/>
          </a:p>
        </p:txBody>
      </p:sp>
      <p:sp>
        <p:nvSpPr>
          <p:cNvPr id="455" name="Additional chapter intro…"/>
          <p:cNvSpPr txBox="1"/>
          <p:nvPr/>
        </p:nvSpPr>
        <p:spPr>
          <a:xfrm>
            <a:off x="1508285" y="4863088"/>
            <a:ext cx="7122066"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lnSpc>
                <a:spcPct val="80000"/>
              </a:lnSpc>
              <a:defRPr sz="7000" cap="none" spc="-209"/>
            </a:pPr>
            <a:r>
              <a:rPr lang="en-US" sz="3500" dirty="0"/>
              <a:t>Automating APIs</a:t>
            </a:r>
            <a:endParaRPr sz="3500" dirty="0"/>
          </a:p>
        </p:txBody>
      </p:sp>
      <p:sp>
        <p:nvSpPr>
          <p:cNvPr id="456" name="The background is different"/>
          <p:cNvSpPr txBox="1"/>
          <p:nvPr/>
        </p:nvSpPr>
        <p:spPr>
          <a:xfrm>
            <a:off x="1533017" y="4288783"/>
            <a:ext cx="7123403"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spAutoFit/>
          </a:bodyPr>
          <a:lstStyle/>
          <a:p>
            <a:r>
              <a:rPr lang="en-US" sz="900" dirty="0"/>
              <a:t>What do we need?</a:t>
            </a:r>
            <a:endParaRPr sz="900" dirty="0"/>
          </a:p>
        </p:txBody>
      </p:sp>
      <p:pic>
        <p:nvPicPr>
          <p:cNvPr id="458" name="Image" descr="Image"/>
          <p:cNvPicPr>
            <a:picLocks noChangeAspect="1"/>
          </p:cNvPicPr>
          <p:nvPr/>
        </p:nvPicPr>
        <p:blipFill>
          <a:blip r:embed="rId4"/>
          <a:stretch>
            <a:fillRect/>
          </a:stretch>
        </p:blipFill>
        <p:spPr>
          <a:xfrm>
            <a:off x="48804" y="6650279"/>
            <a:ext cx="214253" cy="160338"/>
          </a:xfrm>
          <a:prstGeom prst="rect">
            <a:avLst/>
          </a:prstGeom>
          <a:ln w="12700">
            <a:miter lim="400000"/>
          </a:ln>
        </p:spPr>
      </p:pic>
    </p:spTree>
    <p:extLst>
      <p:ext uri="{BB962C8B-B14F-4D97-AF65-F5344CB8AC3E}">
        <p14:creationId xmlns:p14="http://schemas.microsoft.com/office/powerpoint/2010/main" val="8534289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lide Number"/>
          <p:cNvSpPr txBox="1">
            <a:spLocks noGrp="1"/>
          </p:cNvSpPr>
          <p:nvPr>
            <p:ph type="sldNum" sz="quarter" idx="2"/>
          </p:nvPr>
        </p:nvSpPr>
        <p:spPr>
          <a:xfrm>
            <a:off x="12006779" y="6644723"/>
            <a:ext cx="129844" cy="19524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spAutoFit/>
          </a:bodyPr>
          <a:lstStyle>
            <a:lvl1pPr defTabSz="410766">
              <a:defRPr>
                <a:solidFill>
                  <a:srgbClr val="FFFFFF"/>
                </a:solidFill>
              </a:defRPr>
            </a:lvl1pPr>
          </a:lstStyle>
          <a:p>
            <a:fld id="{86CB4B4D-7CA3-9044-876B-883B54F8677D}" type="slidenum">
              <a:t>18</a:t>
            </a:fld>
            <a:endParaRPr/>
          </a:p>
        </p:txBody>
      </p:sp>
      <p:sp>
        <p:nvSpPr>
          <p:cNvPr id="151" name="Rectangle"/>
          <p:cNvSpPr/>
          <p:nvPr/>
        </p:nvSpPr>
        <p:spPr>
          <a:xfrm>
            <a:off x="6093845" y="-2326"/>
            <a:ext cx="6096993" cy="6858001"/>
          </a:xfrm>
          <a:prstGeom prst="rect">
            <a:avLst/>
          </a:prstGeom>
          <a:solidFill>
            <a:srgbClr val="000000"/>
          </a:solidFill>
          <a:ln w="12700">
            <a:miter lim="400000"/>
          </a:ln>
        </p:spPr>
        <p:txBody>
          <a:bodyPr lIns="0" tIns="0" rIns="0" bIns="0" anchor="ctr"/>
          <a:lstStyle/>
          <a:p>
            <a:pPr algn="ctr" defTabSz="412750">
              <a:defRPr sz="3200" cap="none" spc="0"/>
            </a:pPr>
            <a:endParaRPr sz="1600"/>
          </a:p>
        </p:txBody>
      </p:sp>
      <p:pic>
        <p:nvPicPr>
          <p:cNvPr id="156" name="Image" descr="Image"/>
          <p:cNvPicPr>
            <a:picLocks noChangeAspect="1"/>
          </p:cNvPicPr>
          <p:nvPr/>
        </p:nvPicPr>
        <p:blipFill>
          <a:blip r:embed="rId3"/>
          <a:stretch>
            <a:fillRect/>
          </a:stretch>
        </p:blipFill>
        <p:spPr>
          <a:xfrm>
            <a:off x="158375" y="192828"/>
            <a:ext cx="612262" cy="457155"/>
          </a:xfrm>
          <a:prstGeom prst="rect">
            <a:avLst/>
          </a:prstGeom>
          <a:ln w="12700">
            <a:miter lim="400000"/>
          </a:ln>
        </p:spPr>
      </p:pic>
      <p:pic>
        <p:nvPicPr>
          <p:cNvPr id="1032" name="Picture 8" descr="Trello Logo">
            <a:extLst>
              <a:ext uri="{FF2B5EF4-FFF2-40B4-BE49-F238E27FC236}">
                <a16:creationId xmlns:a16="http://schemas.microsoft.com/office/drawing/2014/main" id="{AF7CFD7D-09CA-C846-B303-ADFC32852A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347" y="1027952"/>
            <a:ext cx="5143500" cy="1574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oogle API PHP Client | Drupal.org">
            <a:extLst>
              <a:ext uri="{FF2B5EF4-FFF2-40B4-BE49-F238E27FC236}">
                <a16:creationId xmlns:a16="http://schemas.microsoft.com/office/drawing/2014/main" id="{3341CE16-5180-CF4D-B9B7-C07961B6E3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347" y="3176784"/>
            <a:ext cx="5213810" cy="260690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Logo Intellij IDEA PNG transparente - StickPNG">
            <a:extLst>
              <a:ext uri="{FF2B5EF4-FFF2-40B4-BE49-F238E27FC236}">
                <a16:creationId xmlns:a16="http://schemas.microsoft.com/office/drawing/2014/main" id="{EF3199FF-9D08-A14E-9EDE-5F4EAF935B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1559" y="293967"/>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1CC0E3EE-019A-CD48-BE11-EA58346A1D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05843" y="3706534"/>
            <a:ext cx="2672995" cy="2662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87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Slide Number"/>
          <p:cNvSpPr txBox="1">
            <a:spLocks noGrp="1"/>
          </p:cNvSpPr>
          <p:nvPr>
            <p:ph type="sldNum" sz="quarter" idx="2"/>
          </p:nvPr>
        </p:nvSpPr>
        <p:spPr>
          <a:xfrm>
            <a:off x="11949070" y="6644723"/>
            <a:ext cx="187552" cy="19524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spAutoFit/>
          </a:bodyPr>
          <a:lstStyle>
            <a:lvl1pPr defTabSz="410766"/>
          </a:lstStyle>
          <a:p>
            <a:fld id="{86CB4B4D-7CA3-9044-876B-883B54F8677D}" type="slidenum">
              <a:rPr/>
              <a:t>19</a:t>
            </a:fld>
            <a:endParaRPr/>
          </a:p>
        </p:txBody>
      </p:sp>
      <p:sp>
        <p:nvSpPr>
          <p:cNvPr id="655" name="&quot;What is simply dummy text of the printing and typesetting industry has been the industry's standard dummy text ever since the 1500s when an unknown printer took a galley of type and scrambled it to make a type specimen book it has. What is simply dummy "/>
          <p:cNvSpPr txBox="1"/>
          <p:nvPr/>
        </p:nvSpPr>
        <p:spPr>
          <a:xfrm>
            <a:off x="6095999" y="1536237"/>
            <a:ext cx="5244353" cy="43963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spAutoFit/>
          </a:bodyPr>
          <a:lstStyle/>
          <a:p>
            <a:pPr defTabSz="410766">
              <a:spcBef>
                <a:spcPts val="1500"/>
              </a:spcBef>
              <a:defRPr sz="2000" b="0" cap="none" spc="0">
                <a:solidFill>
                  <a:srgbClr val="5E5E5E"/>
                </a:solidFill>
                <a:latin typeface="Helvetica Light"/>
                <a:ea typeface="Helvetica Light"/>
                <a:cs typeface="Helvetica Light"/>
                <a:sym typeface="Helvetica Light"/>
              </a:defRPr>
            </a:pPr>
            <a:r>
              <a:rPr lang="en-US" sz="1200" dirty="0">
                <a:latin typeface="Arial" panose="020B0604020202020204" pitchFamily="34" charset="0"/>
                <a:cs typeface="Arial" panose="020B0604020202020204" pitchFamily="34" charset="0"/>
              </a:rPr>
              <a:t>Rest Assured is a Java DSL (domain specific language) that allows you to write powerful readable and maintainable tests.</a:t>
            </a:r>
          </a:p>
          <a:p>
            <a:pPr defTabSz="410766">
              <a:spcBef>
                <a:spcPts val="1500"/>
              </a:spcBef>
              <a:defRPr sz="2000" b="0" cap="none" spc="0">
                <a:solidFill>
                  <a:srgbClr val="5E5E5E"/>
                </a:solidFill>
                <a:latin typeface="Helvetica Light"/>
                <a:ea typeface="Helvetica Light"/>
                <a:cs typeface="Helvetica Light"/>
                <a:sym typeface="Helvetica Light"/>
              </a:defRPr>
            </a:pPr>
            <a:r>
              <a:rPr lang="en-US" sz="1200" dirty="0">
                <a:latin typeface="Arial" panose="020B0604020202020204" pitchFamily="34" charset="0"/>
                <a:cs typeface="Arial" panose="020B0604020202020204" pitchFamily="34" charset="0"/>
              </a:rPr>
              <a:t>REST Assured  is Java DSL for simplifying testing of REST based services”. </a:t>
            </a:r>
          </a:p>
          <a:p>
            <a:pPr defTabSz="410766">
              <a:spcBef>
                <a:spcPts val="1500"/>
              </a:spcBef>
              <a:defRPr sz="2000" b="0" cap="none" spc="0">
                <a:solidFill>
                  <a:srgbClr val="5E5E5E"/>
                </a:solidFill>
                <a:latin typeface="Helvetica Light"/>
                <a:ea typeface="Helvetica Light"/>
                <a:cs typeface="Helvetica Light"/>
                <a:sym typeface="Helvetica Light"/>
              </a:defRPr>
            </a:pPr>
            <a:r>
              <a:rPr lang="en-US" sz="1200" dirty="0">
                <a:latin typeface="Arial" panose="020B0604020202020204" pitchFamily="34" charset="0"/>
                <a:cs typeface="Arial" panose="020B0604020202020204" pitchFamily="34" charset="0"/>
              </a:rPr>
              <a:t>A library, with a fluent interface, for automating REST services and HTTP applications easily. </a:t>
            </a:r>
          </a:p>
          <a:p>
            <a:pPr defTabSz="410766">
              <a:spcBef>
                <a:spcPts val="1500"/>
              </a:spcBef>
              <a:defRPr sz="2000" b="0" cap="none" spc="0">
                <a:solidFill>
                  <a:srgbClr val="5E5E5E"/>
                </a:solidFill>
                <a:latin typeface="Helvetica Light"/>
                <a:ea typeface="Helvetica Light"/>
                <a:cs typeface="Helvetica Light"/>
                <a:sym typeface="Helvetica Light"/>
              </a:defRPr>
            </a:pPr>
            <a:r>
              <a:rPr lang="en-US" sz="1200" dirty="0">
                <a:latin typeface="Arial" panose="020B0604020202020204" pitchFamily="34" charset="0"/>
                <a:cs typeface="Arial" panose="020B0604020202020204" pitchFamily="34" charset="0"/>
              </a:rPr>
              <a:t>Options for Rest assured: </a:t>
            </a:r>
            <a:r>
              <a:rPr lang="en-US" sz="1200" dirty="0" err="1">
                <a:latin typeface="Arial" panose="020B0604020202020204" pitchFamily="34" charset="0"/>
                <a:cs typeface="Arial" panose="020B0604020202020204" pitchFamily="34" charset="0"/>
              </a:rPr>
              <a:t>unirest.io</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resty</a:t>
            </a:r>
            <a:r>
              <a:rPr lang="en-US" sz="1200" dirty="0">
                <a:latin typeface="Arial" panose="020B0604020202020204" pitchFamily="34" charset="0"/>
                <a:cs typeface="Arial" panose="020B0604020202020204" pitchFamily="34" charset="0"/>
              </a:rPr>
              <a:t>, jersey, Apache </a:t>
            </a:r>
            <a:r>
              <a:rPr lang="en-US" sz="1200" dirty="0" err="1">
                <a:latin typeface="Arial" panose="020B0604020202020204" pitchFamily="34" charset="0"/>
                <a:cs typeface="Arial" panose="020B0604020202020204" pitchFamily="34" charset="0"/>
              </a:rPr>
              <a:t>HttpClient</a:t>
            </a:r>
            <a:endParaRPr lang="en-US" sz="1200" dirty="0">
              <a:latin typeface="Arial" panose="020B0604020202020204" pitchFamily="34" charset="0"/>
              <a:cs typeface="Arial" panose="020B0604020202020204" pitchFamily="34" charset="0"/>
            </a:endParaRPr>
          </a:p>
          <a:p>
            <a:pPr defTabSz="410766">
              <a:spcBef>
                <a:spcPts val="1500"/>
              </a:spcBef>
              <a:defRPr sz="2000" b="0" cap="none" spc="0">
                <a:solidFill>
                  <a:srgbClr val="5E5E5E"/>
                </a:solidFill>
                <a:latin typeface="Helvetica Light"/>
                <a:ea typeface="Helvetica Light"/>
                <a:cs typeface="Helvetica Light"/>
                <a:sym typeface="Helvetica Light"/>
              </a:defRPr>
            </a:pPr>
            <a:r>
              <a:rPr lang="en-US" sz="1200" dirty="0">
                <a:latin typeface="Arial" panose="020B0604020202020204" pitchFamily="34" charset="0"/>
                <a:cs typeface="Arial" panose="020B0604020202020204" pitchFamily="34" charset="0"/>
                <a:hlinkClick r:id="rId3"/>
              </a:rPr>
              <a:t>http://rest-assured.io</a:t>
            </a:r>
            <a:endParaRPr lang="en-US" sz="1200" dirty="0">
              <a:latin typeface="Arial" panose="020B0604020202020204" pitchFamily="34" charset="0"/>
              <a:cs typeface="Arial" panose="020B0604020202020204" pitchFamily="34" charset="0"/>
            </a:endParaRPr>
          </a:p>
          <a:p>
            <a:pPr defTabSz="410766">
              <a:spcBef>
                <a:spcPts val="1500"/>
              </a:spcBef>
              <a:defRPr sz="2000" b="0" cap="none" spc="0">
                <a:solidFill>
                  <a:srgbClr val="5E5E5E"/>
                </a:solidFill>
                <a:latin typeface="Helvetica Light"/>
                <a:ea typeface="Helvetica Light"/>
                <a:cs typeface="Helvetica Light"/>
                <a:sym typeface="Helvetica Light"/>
              </a:defRPr>
            </a:pPr>
            <a:r>
              <a:rPr lang="en-US" sz="1200" dirty="0">
                <a:latin typeface="Arial" panose="020B0604020202020204" pitchFamily="34" charset="0"/>
                <a:cs typeface="Arial" panose="020B0604020202020204" pitchFamily="34" charset="0"/>
              </a:rPr>
              <a:t>Support for HTTP methods (GET,POST, PUT, ...)</a:t>
            </a:r>
          </a:p>
          <a:p>
            <a:pPr defTabSz="410766">
              <a:spcBef>
                <a:spcPts val="1500"/>
              </a:spcBef>
              <a:defRPr sz="2000" b="0" cap="none" spc="0">
                <a:solidFill>
                  <a:srgbClr val="5E5E5E"/>
                </a:solidFill>
                <a:latin typeface="Helvetica Light"/>
                <a:ea typeface="Helvetica Light"/>
                <a:cs typeface="Helvetica Light"/>
                <a:sym typeface="Helvetica Light"/>
              </a:defRPr>
            </a:pPr>
            <a:r>
              <a:rPr lang="en-US" sz="1200" dirty="0">
                <a:latin typeface="Arial" panose="020B0604020202020204" pitchFamily="34" charset="0"/>
                <a:cs typeface="Arial" panose="020B0604020202020204" pitchFamily="34" charset="0"/>
              </a:rPr>
              <a:t>Support for BDD / Gherkin (Given, When, Then)</a:t>
            </a:r>
          </a:p>
          <a:p>
            <a:pPr defTabSz="410766">
              <a:spcBef>
                <a:spcPts val="1500"/>
              </a:spcBef>
              <a:defRPr sz="2000" b="0" cap="none" spc="0">
                <a:solidFill>
                  <a:srgbClr val="5E5E5E"/>
                </a:solidFill>
                <a:latin typeface="Helvetica Light"/>
                <a:ea typeface="Helvetica Light"/>
                <a:cs typeface="Helvetica Light"/>
                <a:sym typeface="Helvetica Light"/>
              </a:defRPr>
            </a:pPr>
            <a:r>
              <a:rPr lang="en-US" sz="1200" b="1" dirty="0">
                <a:latin typeface="Arial" panose="020B0604020202020204" pitchFamily="34" charset="0"/>
                <a:cs typeface="Arial" panose="020B0604020202020204" pitchFamily="34" charset="0"/>
              </a:rPr>
              <a:t>Use of </a:t>
            </a:r>
            <a:r>
              <a:rPr lang="en-US" sz="1200" b="1" dirty="0" err="1">
                <a:latin typeface="Arial" panose="020B0604020202020204" pitchFamily="34" charset="0"/>
                <a:cs typeface="Arial" panose="020B0604020202020204" pitchFamily="34" charset="0"/>
              </a:rPr>
              <a:t>hamcrest</a:t>
            </a:r>
            <a:r>
              <a:rPr lang="en-US" sz="1200" b="1" dirty="0">
                <a:latin typeface="Arial" panose="020B0604020202020204" pitchFamily="34" charset="0"/>
                <a:cs typeface="Arial" panose="020B0604020202020204" pitchFamily="34" charset="0"/>
              </a:rPr>
              <a:t> matchers for checks (</a:t>
            </a:r>
            <a:r>
              <a:rPr lang="en-US" sz="1200" b="1" dirty="0" err="1">
                <a:latin typeface="Arial" panose="020B0604020202020204" pitchFamily="34" charset="0"/>
                <a:cs typeface="Arial" panose="020B0604020202020204" pitchFamily="34" charset="0"/>
              </a:rPr>
              <a:t>equalTo</a:t>
            </a:r>
            <a:r>
              <a:rPr lang="en-US" sz="1200" b="1" dirty="0">
                <a:latin typeface="Arial" panose="020B0604020202020204" pitchFamily="34" charset="0"/>
                <a:cs typeface="Arial" panose="020B0604020202020204" pitchFamily="34" charset="0"/>
              </a:rPr>
              <a:t>)</a:t>
            </a:r>
          </a:p>
          <a:p>
            <a:pPr defTabSz="410766">
              <a:spcBef>
                <a:spcPts val="1500"/>
              </a:spcBef>
              <a:defRPr sz="2000" b="0" cap="none" spc="0">
                <a:solidFill>
                  <a:srgbClr val="5E5E5E"/>
                </a:solidFill>
                <a:latin typeface="Helvetica Light"/>
                <a:ea typeface="Helvetica Light"/>
                <a:cs typeface="Helvetica Light"/>
                <a:sym typeface="Helvetica Light"/>
              </a:defRPr>
            </a:pPr>
            <a:r>
              <a:rPr lang="en-US" sz="1200" b="1" dirty="0">
                <a:latin typeface="Arial" panose="020B0604020202020204" pitchFamily="34" charset="0"/>
                <a:cs typeface="Arial" panose="020B0604020202020204" pitchFamily="34" charset="0"/>
              </a:rPr>
              <a:t>Use of </a:t>
            </a:r>
            <a:r>
              <a:rPr lang="en-US" sz="1200" b="1" dirty="0" err="1">
                <a:latin typeface="Arial" panose="020B0604020202020204" pitchFamily="34" charset="0"/>
                <a:cs typeface="Arial" panose="020B0604020202020204" pitchFamily="34" charset="0"/>
              </a:rPr>
              <a:t>Jsonpath</a:t>
            </a:r>
            <a:r>
              <a:rPr lang="en-US" sz="1200" b="1" dirty="0">
                <a:latin typeface="Arial" panose="020B0604020202020204" pitchFamily="34" charset="0"/>
                <a:cs typeface="Arial" panose="020B0604020202020204" pitchFamily="34" charset="0"/>
              </a:rPr>
              <a:t>/</a:t>
            </a:r>
            <a:r>
              <a:rPr lang="en-US" sz="1200" b="1" dirty="0" err="1">
                <a:latin typeface="Arial" panose="020B0604020202020204" pitchFamily="34" charset="0"/>
                <a:cs typeface="Arial" panose="020B0604020202020204" pitchFamily="34" charset="0"/>
              </a:rPr>
              <a:t>GPath</a:t>
            </a:r>
            <a:r>
              <a:rPr lang="en-US" sz="1200" b="1" dirty="0">
                <a:latin typeface="Arial" panose="020B0604020202020204" pitchFamily="34" charset="0"/>
                <a:cs typeface="Arial" panose="020B0604020202020204" pitchFamily="34" charset="0"/>
              </a:rPr>
              <a:t> for selecting elements from JSON response.</a:t>
            </a:r>
          </a:p>
          <a:p>
            <a:pPr defTabSz="410766">
              <a:spcBef>
                <a:spcPts val="1500"/>
              </a:spcBef>
              <a:defRPr sz="2000" b="0" cap="none" spc="0">
                <a:solidFill>
                  <a:srgbClr val="5E5E5E"/>
                </a:solidFill>
                <a:latin typeface="Helvetica Light"/>
                <a:ea typeface="Helvetica Light"/>
                <a:cs typeface="Helvetica Light"/>
                <a:sym typeface="Helvetica Light"/>
              </a:defRPr>
            </a:pPr>
            <a:endParaRPr lang="en-US" sz="1200" dirty="0">
              <a:latin typeface="Arial" panose="020B0604020202020204" pitchFamily="34" charset="0"/>
              <a:cs typeface="Arial" panose="020B0604020202020204" pitchFamily="34" charset="0"/>
            </a:endParaRPr>
          </a:p>
          <a:p>
            <a:pPr defTabSz="410766">
              <a:spcBef>
                <a:spcPts val="1500"/>
              </a:spcBef>
              <a:defRPr sz="2000" b="0" cap="none" spc="0">
                <a:solidFill>
                  <a:srgbClr val="5E5E5E"/>
                </a:solidFill>
                <a:latin typeface="Helvetica Light"/>
                <a:ea typeface="Helvetica Light"/>
                <a:cs typeface="Helvetica Light"/>
                <a:sym typeface="Helvetica Light"/>
              </a:defRPr>
            </a:pPr>
            <a:endParaRPr lang="en-US" sz="1200" dirty="0">
              <a:latin typeface="Arial" panose="020B0604020202020204" pitchFamily="34" charset="0"/>
              <a:cs typeface="Arial" panose="020B0604020202020204" pitchFamily="34" charset="0"/>
            </a:endParaRPr>
          </a:p>
        </p:txBody>
      </p:sp>
      <p:sp>
        <p:nvSpPr>
          <p:cNvPr id="657" name="Line"/>
          <p:cNvSpPr/>
          <p:nvPr/>
        </p:nvSpPr>
        <p:spPr>
          <a:xfrm flipV="1">
            <a:off x="5530850" y="2372511"/>
            <a:ext cx="1" cy="2045304"/>
          </a:xfrm>
          <a:prstGeom prst="line">
            <a:avLst/>
          </a:prstGeom>
          <a:ln w="25400" cap="rnd">
            <a:solidFill>
              <a:srgbClr val="000000"/>
            </a:solidFill>
            <a:custDash>
              <a:ds d="100000" sp="200000"/>
            </a:custDash>
            <a:miter lim="400000"/>
          </a:ln>
        </p:spPr>
        <p:txBody>
          <a:bodyPr lIns="0" tIns="0" rIns="0" bIns="0" anchor="ctr"/>
          <a:lstStyle/>
          <a:p>
            <a:pPr algn="ctr" defTabSz="412750">
              <a:defRPr sz="3200" cap="none" spc="0"/>
            </a:pPr>
            <a:endParaRPr sz="1600"/>
          </a:p>
        </p:txBody>
      </p:sp>
      <p:pic>
        <p:nvPicPr>
          <p:cNvPr id="4098" name="Picture 2" descr="Automate your API Test Cases Using REST-ASSURED - Knoldus Blogs">
            <a:extLst>
              <a:ext uri="{FF2B5EF4-FFF2-40B4-BE49-F238E27FC236}">
                <a16:creationId xmlns:a16="http://schemas.microsoft.com/office/drawing/2014/main" id="{995D8412-468A-1C45-904D-01F71B2341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746" y="2683290"/>
            <a:ext cx="4701077" cy="119108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cell phone&#10;&#10;Description automatically generated">
            <a:extLst>
              <a:ext uri="{FF2B5EF4-FFF2-40B4-BE49-F238E27FC236}">
                <a16:creationId xmlns:a16="http://schemas.microsoft.com/office/drawing/2014/main" id="{C2C0F4DD-81B1-6C42-B600-655EA74FBB22}"/>
              </a:ext>
            </a:extLst>
          </p:cNvPr>
          <p:cNvPicPr>
            <a:picLocks noChangeAspect="1"/>
          </p:cNvPicPr>
          <p:nvPr/>
        </p:nvPicPr>
        <p:blipFill rotWithShape="1">
          <a:blip r:embed="rId5"/>
          <a:srcRect b="50215"/>
          <a:stretch/>
        </p:blipFill>
        <p:spPr>
          <a:xfrm>
            <a:off x="851643" y="4417815"/>
            <a:ext cx="4319682" cy="1018264"/>
          </a:xfrm>
          <a:prstGeom prst="rect">
            <a:avLst/>
          </a:prstGeom>
        </p:spPr>
      </p:pic>
      <p:sp>
        <p:nvSpPr>
          <p:cNvPr id="13" name="Client Name  Presentation Title  -  1. Chapter Name">
            <a:extLst>
              <a:ext uri="{FF2B5EF4-FFF2-40B4-BE49-F238E27FC236}">
                <a16:creationId xmlns:a16="http://schemas.microsoft.com/office/drawing/2014/main" id="{1867A094-7C3E-D54F-9A6F-9953D6089111}"/>
              </a:ext>
            </a:extLst>
          </p:cNvPr>
          <p:cNvSpPr txBox="1">
            <a:spLocks/>
          </p:cNvSpPr>
          <p:nvPr/>
        </p:nvSpPr>
        <p:spPr>
          <a:xfrm>
            <a:off x="851643" y="7404"/>
            <a:ext cx="1272783" cy="3904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marL="0" marR="0" indent="0" algn="l" defTabSz="410766" rtl="0" latinLnBrk="0">
              <a:lnSpc>
                <a:spcPct val="100000"/>
              </a:lnSpc>
              <a:spcBef>
                <a:spcPts val="1500"/>
              </a:spcBef>
              <a:spcAft>
                <a:spcPts val="0"/>
              </a:spcAft>
              <a:buClrTx/>
              <a:buSzTx/>
              <a:buFontTx/>
              <a:buNone/>
              <a:tabLst/>
              <a:defRPr sz="16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49792" marR="0" indent="-132292" algn="l" defTabSz="410766" rtl="0" latinLnBrk="0">
              <a:lnSpc>
                <a:spcPct val="100000"/>
              </a:lnSpc>
              <a:spcBef>
                <a:spcPts val="1500"/>
              </a:spcBef>
              <a:spcAft>
                <a:spcPts val="0"/>
              </a:spcAft>
              <a:buClrTx/>
              <a:buSzPct val="125000"/>
              <a:buFontTx/>
              <a:buChar char="•"/>
              <a:tabLst/>
              <a:defRPr sz="1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767292" marR="0" indent="-132292" algn="l" defTabSz="410766" rtl="0" latinLnBrk="0">
              <a:lnSpc>
                <a:spcPct val="100000"/>
              </a:lnSpc>
              <a:spcBef>
                <a:spcPts val="1500"/>
              </a:spcBef>
              <a:spcAft>
                <a:spcPts val="0"/>
              </a:spcAft>
              <a:buClrTx/>
              <a:buSzPct val="125000"/>
              <a:buFontTx/>
              <a:buChar char="•"/>
              <a:tabLst/>
              <a:defRPr sz="1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1084792" marR="0" indent="-132292" algn="l" defTabSz="410766" rtl="0" latinLnBrk="0">
              <a:lnSpc>
                <a:spcPct val="100000"/>
              </a:lnSpc>
              <a:spcBef>
                <a:spcPts val="1500"/>
              </a:spcBef>
              <a:spcAft>
                <a:spcPts val="0"/>
              </a:spcAft>
              <a:buClrTx/>
              <a:buSzPct val="125000"/>
              <a:buFontTx/>
              <a:buChar char="•"/>
              <a:tabLst/>
              <a:defRPr sz="1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4pPr>
            <a:lvl5pPr marL="1402292" marR="0" indent="-132292" algn="l" defTabSz="410766" rtl="0" latinLnBrk="0">
              <a:lnSpc>
                <a:spcPct val="100000"/>
              </a:lnSpc>
              <a:spcBef>
                <a:spcPts val="1500"/>
              </a:spcBef>
              <a:spcAft>
                <a:spcPts val="0"/>
              </a:spcAft>
              <a:buClrTx/>
              <a:buSzPct val="125000"/>
              <a:buFontTx/>
              <a:buChar char="•"/>
              <a:tabLst/>
              <a:defRPr sz="1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5pPr>
            <a:lvl6pPr marL="1719792" marR="0" indent="-132292" algn="l" defTabSz="410766" rtl="0" latinLnBrk="0">
              <a:lnSpc>
                <a:spcPct val="100000"/>
              </a:lnSpc>
              <a:spcBef>
                <a:spcPts val="1500"/>
              </a:spcBef>
              <a:spcAft>
                <a:spcPts val="0"/>
              </a:spcAft>
              <a:buClrTx/>
              <a:buSzPct val="125000"/>
              <a:buFontTx/>
              <a:buChar char="•"/>
              <a:tabLst/>
              <a:defRPr sz="1000" b="0" i="0" u="none" strike="noStrike" cap="none" spc="0" baseline="0">
                <a:solidFill>
                  <a:srgbClr val="5E5E5E"/>
                </a:solidFill>
                <a:uFillTx/>
                <a:latin typeface="Helvetica Light"/>
                <a:ea typeface="Helvetica Light"/>
                <a:cs typeface="Helvetica Light"/>
                <a:sym typeface="Helvetica Light"/>
              </a:defRPr>
            </a:lvl6pPr>
            <a:lvl7pPr marL="2037292" marR="0" indent="-132292" algn="l" defTabSz="410766" rtl="0" latinLnBrk="0">
              <a:lnSpc>
                <a:spcPct val="100000"/>
              </a:lnSpc>
              <a:spcBef>
                <a:spcPts val="1500"/>
              </a:spcBef>
              <a:spcAft>
                <a:spcPts val="0"/>
              </a:spcAft>
              <a:buClrTx/>
              <a:buSzPct val="125000"/>
              <a:buFontTx/>
              <a:buChar char="•"/>
              <a:tabLst/>
              <a:defRPr sz="1000" b="0" i="0" u="none" strike="noStrike" cap="none" spc="0" baseline="0">
                <a:solidFill>
                  <a:srgbClr val="5E5E5E"/>
                </a:solidFill>
                <a:uFillTx/>
                <a:latin typeface="Helvetica Light"/>
                <a:ea typeface="Helvetica Light"/>
                <a:cs typeface="Helvetica Light"/>
                <a:sym typeface="Helvetica Light"/>
              </a:defRPr>
            </a:lvl7pPr>
            <a:lvl8pPr marL="2354792" marR="0" indent="-132292" algn="l" defTabSz="410766" rtl="0" latinLnBrk="0">
              <a:lnSpc>
                <a:spcPct val="100000"/>
              </a:lnSpc>
              <a:spcBef>
                <a:spcPts val="1500"/>
              </a:spcBef>
              <a:spcAft>
                <a:spcPts val="0"/>
              </a:spcAft>
              <a:buClrTx/>
              <a:buSzPct val="125000"/>
              <a:buFontTx/>
              <a:buChar char="•"/>
              <a:tabLst/>
              <a:defRPr sz="1000" b="0" i="0" u="none" strike="noStrike" cap="none" spc="0" baseline="0">
                <a:solidFill>
                  <a:srgbClr val="5E5E5E"/>
                </a:solidFill>
                <a:uFillTx/>
                <a:latin typeface="Helvetica Light"/>
                <a:ea typeface="Helvetica Light"/>
                <a:cs typeface="Helvetica Light"/>
                <a:sym typeface="Helvetica Light"/>
              </a:defRPr>
            </a:lvl8pPr>
            <a:lvl9pPr marL="2672292" marR="0" indent="-132292" algn="l" defTabSz="410766" rtl="0" latinLnBrk="0">
              <a:lnSpc>
                <a:spcPct val="100000"/>
              </a:lnSpc>
              <a:spcBef>
                <a:spcPts val="1500"/>
              </a:spcBef>
              <a:spcAft>
                <a:spcPts val="0"/>
              </a:spcAft>
              <a:buClrTx/>
              <a:buSzPct val="125000"/>
              <a:buFontTx/>
              <a:buChar char="•"/>
              <a:tabLst/>
              <a:defRPr sz="1000" b="0" i="0" u="none" strike="noStrike" cap="none" spc="0" baseline="0">
                <a:solidFill>
                  <a:srgbClr val="5E5E5E"/>
                </a:solidFill>
                <a:uFillTx/>
                <a:latin typeface="Helvetica Light"/>
                <a:ea typeface="Helvetica Light"/>
                <a:cs typeface="Helvetica Light"/>
                <a:sym typeface="Helvetica Light"/>
              </a:defRPr>
            </a:lvl9pPr>
          </a:lstStyle>
          <a:p>
            <a:pPr>
              <a:defRPr sz="1600"/>
            </a:pPr>
            <a:r>
              <a:rPr lang="en-US" b="1" kern="0" dirty="0">
                <a:solidFill>
                  <a:srgbClr val="DE411B"/>
                </a:solidFill>
                <a:sym typeface="Helvetica"/>
              </a:rPr>
              <a:t>API Testing</a:t>
            </a:r>
          </a:p>
        </p:txBody>
      </p:sp>
    </p:spTree>
    <p:extLst>
      <p:ext uri="{BB962C8B-B14F-4D97-AF65-F5344CB8AC3E}">
        <p14:creationId xmlns:p14="http://schemas.microsoft.com/office/powerpoint/2010/main" val="3065745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Slide Number"/>
          <p:cNvSpPr txBox="1">
            <a:spLocks noGrp="1"/>
          </p:cNvSpPr>
          <p:nvPr>
            <p:ph type="sldNum" sz="quarter" idx="2"/>
          </p:nvPr>
        </p:nvSpPr>
        <p:spPr>
          <a:xfrm>
            <a:off x="12006778" y="6644723"/>
            <a:ext cx="129844" cy="19524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spAutoFit/>
          </a:bodyPr>
          <a:lstStyle>
            <a:lvl1pPr defTabSz="410766"/>
          </a:lstStyle>
          <a:p>
            <a:fld id="{86CB4B4D-7CA3-9044-876B-883B54F8677D}" type="slidenum">
              <a:t>2</a:t>
            </a:fld>
            <a:endParaRPr dirty="0"/>
          </a:p>
        </p:txBody>
      </p:sp>
      <p:sp>
        <p:nvSpPr>
          <p:cNvPr id="101" name="Agenda"/>
          <p:cNvSpPr txBox="1"/>
          <p:nvPr/>
        </p:nvSpPr>
        <p:spPr>
          <a:xfrm>
            <a:off x="1522350" y="1947377"/>
            <a:ext cx="2212317"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nSpc>
                <a:spcPct val="80000"/>
              </a:lnSpc>
              <a:defRPr sz="7000" cap="none" spc="-209"/>
            </a:lvl1pPr>
          </a:lstStyle>
          <a:p>
            <a:r>
              <a:rPr sz="3500" dirty="0"/>
              <a:t>Agenda</a:t>
            </a:r>
          </a:p>
        </p:txBody>
      </p:sp>
      <p:sp>
        <p:nvSpPr>
          <p:cNvPr id="102" name="general template guidance…"/>
          <p:cNvSpPr txBox="1"/>
          <p:nvPr/>
        </p:nvSpPr>
        <p:spPr>
          <a:xfrm>
            <a:off x="1534781" y="4340285"/>
            <a:ext cx="5243625" cy="9327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b">
            <a:spAutoFit/>
          </a:bodyPr>
          <a:lstStyle/>
          <a:p>
            <a:pPr marL="277813" indent="-277813">
              <a:lnSpc>
                <a:spcPct val="130000"/>
              </a:lnSpc>
              <a:buClr>
                <a:srgbClr val="DE411B"/>
              </a:buClr>
              <a:buSzPct val="100000"/>
              <a:buAutoNum type="arabicPeriod"/>
              <a:defRPr spc="198"/>
            </a:pPr>
            <a:r>
              <a:rPr lang="en-US" sz="900" dirty="0"/>
              <a:t>Definition</a:t>
            </a:r>
            <a:endParaRPr sz="900" dirty="0"/>
          </a:p>
          <a:p>
            <a:pPr marL="277813" indent="-277813">
              <a:lnSpc>
                <a:spcPct val="130000"/>
              </a:lnSpc>
              <a:buClr>
                <a:srgbClr val="DE411B"/>
              </a:buClr>
              <a:buSzPct val="100000"/>
              <a:buAutoNum type="arabicPeriod"/>
              <a:defRPr spc="198"/>
            </a:pPr>
            <a:r>
              <a:rPr lang="en-US" sz="900" dirty="0"/>
              <a:t>Testing APIs</a:t>
            </a:r>
            <a:endParaRPr sz="900" dirty="0"/>
          </a:p>
          <a:p>
            <a:pPr marL="277813" indent="-277813">
              <a:lnSpc>
                <a:spcPct val="130000"/>
              </a:lnSpc>
              <a:buClr>
                <a:srgbClr val="DE411B"/>
              </a:buClr>
              <a:buSzPct val="100000"/>
              <a:buAutoNum type="arabicPeriod"/>
              <a:defRPr spc="198"/>
            </a:pPr>
            <a:r>
              <a:rPr lang="en-US" sz="900" dirty="0"/>
              <a:t>Automation APIs</a:t>
            </a:r>
            <a:endParaRPr sz="900" dirty="0"/>
          </a:p>
          <a:p>
            <a:pPr marL="277813" indent="-277813">
              <a:lnSpc>
                <a:spcPct val="130000"/>
              </a:lnSpc>
              <a:buClr>
                <a:srgbClr val="DE411B"/>
              </a:buClr>
              <a:buSzPct val="100000"/>
              <a:buAutoNum type="arabicPeriod"/>
              <a:defRPr spc="198"/>
            </a:pPr>
            <a:r>
              <a:rPr lang="en-US" sz="900" dirty="0"/>
              <a:t>Getting Started Workshop</a:t>
            </a:r>
            <a:endParaRPr sz="900" dirty="0"/>
          </a:p>
          <a:p>
            <a:pPr marL="277813" indent="-277813">
              <a:lnSpc>
                <a:spcPct val="130000"/>
              </a:lnSpc>
              <a:buClr>
                <a:srgbClr val="DE411B"/>
              </a:buClr>
              <a:buSzPct val="100000"/>
              <a:buAutoNum type="arabicPeriod"/>
              <a:defRPr spc="198"/>
            </a:pPr>
            <a:r>
              <a:rPr lang="en-US" sz="900" dirty="0"/>
              <a:t>Questions</a:t>
            </a:r>
            <a:endParaRPr sz="900" dirty="0"/>
          </a:p>
        </p:txBody>
      </p:sp>
      <p:pic>
        <p:nvPicPr>
          <p:cNvPr id="103" name="Image" descr="Image"/>
          <p:cNvPicPr>
            <a:picLocks noChangeAspect="1"/>
          </p:cNvPicPr>
          <p:nvPr/>
        </p:nvPicPr>
        <p:blipFill>
          <a:blip r:embed="rId3"/>
          <a:stretch>
            <a:fillRect/>
          </a:stretch>
        </p:blipFill>
        <p:spPr>
          <a:xfrm>
            <a:off x="1552295" y="1398565"/>
            <a:ext cx="414394" cy="309414"/>
          </a:xfrm>
          <a:prstGeom prst="rect">
            <a:avLst/>
          </a:prstGeom>
          <a:ln w="12700">
            <a:miter lim="400000"/>
          </a:ln>
        </p:spPr>
      </p:pic>
    </p:spTree>
    <p:extLst>
      <p:ext uri="{BB962C8B-B14F-4D97-AF65-F5344CB8AC3E}">
        <p14:creationId xmlns:p14="http://schemas.microsoft.com/office/powerpoint/2010/main" val="3636181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Slide Number"/>
          <p:cNvSpPr txBox="1">
            <a:spLocks noGrp="1"/>
          </p:cNvSpPr>
          <p:nvPr>
            <p:ph type="sldNum" sz="quarter" idx="2"/>
          </p:nvPr>
        </p:nvSpPr>
        <p:spPr>
          <a:xfrm>
            <a:off x="11949070" y="6644723"/>
            <a:ext cx="187552" cy="19524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spAutoFit/>
          </a:bodyPr>
          <a:lstStyle>
            <a:lvl1pPr defTabSz="410766"/>
          </a:lstStyle>
          <a:p>
            <a:fld id="{86CB4B4D-7CA3-9044-876B-883B54F8677D}" type="slidenum">
              <a:rPr/>
              <a:t>20</a:t>
            </a:fld>
            <a:endParaRPr/>
          </a:p>
        </p:txBody>
      </p:sp>
      <p:sp>
        <p:nvSpPr>
          <p:cNvPr id="655" name="&quot;What is simply dummy text of the printing and typesetting industry has been the industry's standard dummy text ever since the 1500s when an unknown printer took a galley of type and scrambled it to make a type specimen book it has. What is simply dummy "/>
          <p:cNvSpPr txBox="1"/>
          <p:nvPr/>
        </p:nvSpPr>
        <p:spPr>
          <a:xfrm>
            <a:off x="6228170" y="1713980"/>
            <a:ext cx="5112187" cy="38039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spAutoFit/>
          </a:bodyPr>
          <a:lstStyle/>
          <a:p>
            <a:pPr defTabSz="410766">
              <a:spcBef>
                <a:spcPts val="1500"/>
              </a:spcBef>
              <a:defRPr sz="2000" b="0" cap="none" spc="0">
                <a:solidFill>
                  <a:srgbClr val="5E5E5E"/>
                </a:solidFill>
                <a:latin typeface="Helvetica Light"/>
                <a:ea typeface="Helvetica Light"/>
                <a:cs typeface="Helvetica Light"/>
                <a:sym typeface="Helvetica Light"/>
              </a:defRPr>
            </a:pPr>
            <a:r>
              <a:rPr lang="en-US" sz="1200" dirty="0">
                <a:latin typeface="Arial" panose="020B0604020202020204" pitchFamily="34" charset="0"/>
                <a:cs typeface="Arial" panose="020B0604020202020204" pitchFamily="34" charset="0"/>
              </a:rPr>
              <a:t>JUnit 5 = JUnit Platform + JUnit Jupiter + JUnit Vintage</a:t>
            </a:r>
          </a:p>
          <a:p>
            <a:pPr defTabSz="410766">
              <a:spcBef>
                <a:spcPts val="1500"/>
              </a:spcBef>
              <a:defRPr sz="2000" b="0" cap="none" spc="0">
                <a:solidFill>
                  <a:srgbClr val="5E5E5E"/>
                </a:solidFill>
                <a:latin typeface="Helvetica Light"/>
                <a:ea typeface="Helvetica Light"/>
                <a:cs typeface="Helvetica Light"/>
                <a:sym typeface="Helvetica Light"/>
              </a:defRPr>
            </a:pPr>
            <a:r>
              <a:rPr lang="en-US" sz="1200" dirty="0">
                <a:latin typeface="Arial" panose="020B0604020202020204" pitchFamily="34" charset="0"/>
                <a:cs typeface="Arial" panose="020B0604020202020204" pitchFamily="34" charset="0"/>
              </a:rPr>
              <a:t>The JUnit Platform serves as a foundation for launching testing frameworks on the JVM. It also defines the </a:t>
            </a:r>
            <a:r>
              <a:rPr lang="en-US" sz="1200" dirty="0" err="1">
                <a:latin typeface="Arial" panose="020B0604020202020204" pitchFamily="34" charset="0"/>
                <a:cs typeface="Arial" panose="020B0604020202020204" pitchFamily="34" charset="0"/>
              </a:rPr>
              <a:t>TestEngine</a:t>
            </a:r>
            <a:r>
              <a:rPr lang="en-US" sz="1200" dirty="0">
                <a:latin typeface="Arial" panose="020B0604020202020204" pitchFamily="34" charset="0"/>
                <a:cs typeface="Arial" panose="020B0604020202020204" pitchFamily="34" charset="0"/>
              </a:rPr>
              <a:t> API for developing a testing framework that runs on the platform. Furthermore, the platform provides a Console Launcher to launch the platform from the command line.</a:t>
            </a:r>
          </a:p>
          <a:p>
            <a:pPr defTabSz="410766">
              <a:spcBef>
                <a:spcPts val="1500"/>
              </a:spcBef>
              <a:defRPr sz="2000" b="0" cap="none" spc="0">
                <a:solidFill>
                  <a:srgbClr val="5E5E5E"/>
                </a:solidFill>
                <a:latin typeface="Helvetica Light"/>
                <a:ea typeface="Helvetica Light"/>
                <a:cs typeface="Helvetica Light"/>
                <a:sym typeface="Helvetica Light"/>
              </a:defRPr>
            </a:pPr>
            <a:r>
              <a:rPr lang="en-US" sz="1200" dirty="0">
                <a:latin typeface="Arial" panose="020B0604020202020204" pitchFamily="34" charset="0"/>
                <a:cs typeface="Arial" panose="020B0604020202020204" pitchFamily="34" charset="0"/>
              </a:rPr>
              <a:t>JUnit Jupiter is the combination of the new programming model and extension model for writing tests and extensions in JUnit 5. The Jupiter sub-project provides a </a:t>
            </a:r>
            <a:r>
              <a:rPr lang="en-US" sz="1200" dirty="0" err="1">
                <a:latin typeface="Arial" panose="020B0604020202020204" pitchFamily="34" charset="0"/>
                <a:cs typeface="Arial" panose="020B0604020202020204" pitchFamily="34" charset="0"/>
              </a:rPr>
              <a:t>TestEngine</a:t>
            </a:r>
            <a:r>
              <a:rPr lang="en-US" sz="1200" dirty="0">
                <a:latin typeface="Arial" panose="020B0604020202020204" pitchFamily="34" charset="0"/>
                <a:cs typeface="Arial" panose="020B0604020202020204" pitchFamily="34" charset="0"/>
              </a:rPr>
              <a:t> for running Jupiter based tests on the platform.</a:t>
            </a:r>
          </a:p>
          <a:p>
            <a:pPr defTabSz="410766">
              <a:spcBef>
                <a:spcPts val="1500"/>
              </a:spcBef>
              <a:defRPr sz="2000" b="0" cap="none" spc="0">
                <a:solidFill>
                  <a:srgbClr val="5E5E5E"/>
                </a:solidFill>
                <a:latin typeface="Helvetica Light"/>
                <a:ea typeface="Helvetica Light"/>
                <a:cs typeface="Helvetica Light"/>
                <a:sym typeface="Helvetica Light"/>
              </a:defRPr>
            </a:pPr>
            <a:r>
              <a:rPr lang="en-US" sz="1200" dirty="0">
                <a:latin typeface="Arial" panose="020B0604020202020204" pitchFamily="34" charset="0"/>
                <a:cs typeface="Arial" panose="020B0604020202020204" pitchFamily="34" charset="0"/>
              </a:rPr>
              <a:t>JUnit Vintage provides a </a:t>
            </a:r>
            <a:r>
              <a:rPr lang="en-US" sz="1200" dirty="0" err="1">
                <a:latin typeface="Arial" panose="020B0604020202020204" pitchFamily="34" charset="0"/>
                <a:cs typeface="Arial" panose="020B0604020202020204" pitchFamily="34" charset="0"/>
              </a:rPr>
              <a:t>TestEngine</a:t>
            </a:r>
            <a:r>
              <a:rPr lang="en-US" sz="1200" dirty="0">
                <a:latin typeface="Arial" panose="020B0604020202020204" pitchFamily="34" charset="0"/>
                <a:cs typeface="Arial" panose="020B0604020202020204" pitchFamily="34" charset="0"/>
              </a:rPr>
              <a:t> for running JUnit 3 and JUnit 4 based tests on the platform.</a:t>
            </a:r>
          </a:p>
          <a:p>
            <a:pPr defTabSz="410766">
              <a:spcBef>
                <a:spcPts val="1500"/>
              </a:spcBef>
              <a:defRPr sz="2000" b="0" cap="none" spc="0">
                <a:solidFill>
                  <a:srgbClr val="5E5E5E"/>
                </a:solidFill>
                <a:latin typeface="Helvetica Light"/>
                <a:ea typeface="Helvetica Light"/>
                <a:cs typeface="Helvetica Light"/>
                <a:sym typeface="Helvetica Light"/>
              </a:defRPr>
            </a:pPr>
            <a:r>
              <a:rPr lang="en-US" sz="1200" dirty="0">
                <a:latin typeface="Arial" panose="020B0604020202020204" pitchFamily="34" charset="0"/>
                <a:cs typeface="Arial" panose="020B0604020202020204" pitchFamily="34" charset="0"/>
              </a:rPr>
              <a:t>You can also use TestNG</a:t>
            </a:r>
          </a:p>
          <a:p>
            <a:pPr defTabSz="410766">
              <a:spcBef>
                <a:spcPts val="1500"/>
              </a:spcBef>
              <a:defRPr sz="2000" b="0" cap="none" spc="0">
                <a:solidFill>
                  <a:srgbClr val="5E5E5E"/>
                </a:solidFill>
                <a:latin typeface="Helvetica Light"/>
                <a:ea typeface="Helvetica Light"/>
                <a:cs typeface="Helvetica Light"/>
                <a:sym typeface="Helvetica Light"/>
              </a:defRPr>
            </a:pPr>
            <a:br>
              <a:rPr lang="en-US" sz="1200" dirty="0">
                <a:latin typeface="Arial" panose="020B0604020202020204" pitchFamily="34" charset="0"/>
                <a:cs typeface="Arial" panose="020B0604020202020204" pitchFamily="34" charset="0"/>
              </a:rPr>
            </a:br>
            <a:endParaRPr lang="en-US" sz="1200" dirty="0">
              <a:latin typeface="Arial" panose="020B0604020202020204" pitchFamily="34" charset="0"/>
              <a:cs typeface="Arial" panose="020B0604020202020204" pitchFamily="34" charset="0"/>
            </a:endParaRPr>
          </a:p>
        </p:txBody>
      </p:sp>
      <p:sp>
        <p:nvSpPr>
          <p:cNvPr id="657" name="Line"/>
          <p:cNvSpPr/>
          <p:nvPr/>
        </p:nvSpPr>
        <p:spPr>
          <a:xfrm flipV="1">
            <a:off x="5530850" y="2372511"/>
            <a:ext cx="1" cy="2045304"/>
          </a:xfrm>
          <a:prstGeom prst="line">
            <a:avLst/>
          </a:prstGeom>
          <a:ln w="25400" cap="rnd">
            <a:solidFill>
              <a:srgbClr val="000000"/>
            </a:solidFill>
            <a:custDash>
              <a:ds d="100000" sp="200000"/>
            </a:custDash>
            <a:miter lim="400000"/>
          </a:ln>
        </p:spPr>
        <p:txBody>
          <a:bodyPr lIns="0" tIns="0" rIns="0" bIns="0" anchor="ctr"/>
          <a:lstStyle/>
          <a:p>
            <a:pPr algn="ctr" defTabSz="412750">
              <a:defRPr sz="3200" cap="none" spc="0"/>
            </a:pPr>
            <a:endParaRPr sz="1600"/>
          </a:p>
        </p:txBody>
      </p:sp>
      <p:pic>
        <p:nvPicPr>
          <p:cNvPr id="3" name="Picture 2" descr="A screenshot of a cell phone&#10;&#10;Description automatically generated">
            <a:extLst>
              <a:ext uri="{FF2B5EF4-FFF2-40B4-BE49-F238E27FC236}">
                <a16:creationId xmlns:a16="http://schemas.microsoft.com/office/drawing/2014/main" id="{C2C0F4DD-81B1-6C42-B600-655EA74FBB22}"/>
              </a:ext>
            </a:extLst>
          </p:cNvPr>
          <p:cNvPicPr>
            <a:picLocks noChangeAspect="1"/>
          </p:cNvPicPr>
          <p:nvPr/>
        </p:nvPicPr>
        <p:blipFill rotWithShape="1">
          <a:blip r:embed="rId3"/>
          <a:srcRect t="49923"/>
          <a:stretch/>
        </p:blipFill>
        <p:spPr>
          <a:xfrm>
            <a:off x="851643" y="4641588"/>
            <a:ext cx="4319681" cy="1024220"/>
          </a:xfrm>
          <a:prstGeom prst="rect">
            <a:avLst/>
          </a:prstGeom>
        </p:spPr>
      </p:pic>
      <p:pic>
        <p:nvPicPr>
          <p:cNvPr id="6146" name="Picture 2" descr="JUnit · GitHub">
            <a:extLst>
              <a:ext uri="{FF2B5EF4-FFF2-40B4-BE49-F238E27FC236}">
                <a16:creationId xmlns:a16="http://schemas.microsoft.com/office/drawing/2014/main" id="{99115ED7-A1AE-744C-B0F5-6EC6D9D5E9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2776" y="1394738"/>
            <a:ext cx="3556000" cy="3556000"/>
          </a:xfrm>
          <a:prstGeom prst="rect">
            <a:avLst/>
          </a:prstGeom>
          <a:noFill/>
          <a:extLst>
            <a:ext uri="{909E8E84-426E-40DD-AFC4-6F175D3DCCD1}">
              <a14:hiddenFill xmlns:a14="http://schemas.microsoft.com/office/drawing/2010/main">
                <a:solidFill>
                  <a:srgbClr val="FFFFFF"/>
                </a:solidFill>
              </a14:hiddenFill>
            </a:ext>
          </a:extLst>
        </p:spPr>
      </p:pic>
      <p:sp>
        <p:nvSpPr>
          <p:cNvPr id="11" name="Client Name  Presentation Title  -  1. Chapter Name">
            <a:extLst>
              <a:ext uri="{FF2B5EF4-FFF2-40B4-BE49-F238E27FC236}">
                <a16:creationId xmlns:a16="http://schemas.microsoft.com/office/drawing/2014/main" id="{FCD0E7DE-89E9-A04F-B084-7A9DB7A9E677}"/>
              </a:ext>
            </a:extLst>
          </p:cNvPr>
          <p:cNvSpPr txBox="1">
            <a:spLocks noGrp="1"/>
          </p:cNvSpPr>
          <p:nvPr>
            <p:ph type="body" sz="quarter" idx="13"/>
          </p:nvPr>
        </p:nvSpPr>
        <p:spPr>
          <a:xfrm>
            <a:off x="851643" y="7404"/>
            <a:ext cx="1272783" cy="390491"/>
          </a:xfrm>
          <a:prstGeom prst="rect">
            <a:avLst/>
          </a:prstGeom>
        </p:spPr>
        <p:txBody>
          <a:bodyPr/>
          <a:lstStyle/>
          <a:p>
            <a:pPr>
              <a:defRPr sz="1600"/>
            </a:pPr>
            <a:r>
              <a:rPr lang="en-US" b="1" dirty="0">
                <a:solidFill>
                  <a:srgbClr val="DE411B"/>
                </a:solidFill>
                <a:sym typeface="Helvetica"/>
              </a:rPr>
              <a:t>API Testing</a:t>
            </a:r>
          </a:p>
        </p:txBody>
      </p:sp>
    </p:spTree>
    <p:extLst>
      <p:ext uri="{BB962C8B-B14F-4D97-AF65-F5344CB8AC3E}">
        <p14:creationId xmlns:p14="http://schemas.microsoft.com/office/powerpoint/2010/main" val="3850968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erson sitting at a beach&#10;&#10;Description automatically generated">
            <a:extLst>
              <a:ext uri="{FF2B5EF4-FFF2-40B4-BE49-F238E27FC236}">
                <a16:creationId xmlns:a16="http://schemas.microsoft.com/office/drawing/2014/main" id="{422A433D-BAF7-7B43-834A-670D5396C77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5000"/>
                    </a14:imgEffect>
                  </a14:imgLayer>
                </a14:imgProps>
              </a:ext>
              <a:ext uri="{28A0092B-C50C-407E-A947-70E740481C1C}">
                <a14:useLocalDpi xmlns:a14="http://schemas.microsoft.com/office/drawing/2010/main" val="0"/>
              </a:ext>
            </a:extLst>
          </a:blip>
          <a:stretch>
            <a:fillRect/>
          </a:stretch>
        </p:blipFill>
        <p:spPr>
          <a:xfrm>
            <a:off x="13905" y="0"/>
            <a:ext cx="12164190" cy="6858000"/>
          </a:xfrm>
          <a:prstGeom prst="rect">
            <a:avLst/>
          </a:prstGeom>
        </p:spPr>
      </p:pic>
      <p:pic>
        <p:nvPicPr>
          <p:cNvPr id="8" name="Image" descr="Image">
            <a:extLst>
              <a:ext uri="{FF2B5EF4-FFF2-40B4-BE49-F238E27FC236}">
                <a16:creationId xmlns:a16="http://schemas.microsoft.com/office/drawing/2014/main" id="{DF494B0F-EC10-4941-BCAC-8C8CEA58426C}"/>
              </a:ext>
            </a:extLst>
          </p:cNvPr>
          <p:cNvPicPr>
            <a:picLocks noChangeAspect="1"/>
          </p:cNvPicPr>
          <p:nvPr/>
        </p:nvPicPr>
        <p:blipFill>
          <a:blip r:embed="rId5"/>
          <a:stretch>
            <a:fillRect/>
          </a:stretch>
        </p:blipFill>
        <p:spPr>
          <a:xfrm>
            <a:off x="48804" y="6650279"/>
            <a:ext cx="214253" cy="160338"/>
          </a:xfrm>
          <a:prstGeom prst="rect">
            <a:avLst/>
          </a:prstGeom>
          <a:ln w="12700">
            <a:miter lim="400000"/>
          </a:ln>
        </p:spPr>
      </p:pic>
      <p:sp>
        <p:nvSpPr>
          <p:cNvPr id="3" name="Rectangle 2">
            <a:extLst>
              <a:ext uri="{FF2B5EF4-FFF2-40B4-BE49-F238E27FC236}">
                <a16:creationId xmlns:a16="http://schemas.microsoft.com/office/drawing/2014/main" id="{950DB61C-CBEF-2942-9773-C7BB4A4E7A73}"/>
              </a:ext>
            </a:extLst>
          </p:cNvPr>
          <p:cNvSpPr/>
          <p:nvPr/>
        </p:nvSpPr>
        <p:spPr>
          <a:xfrm>
            <a:off x="1523422" y="4102380"/>
            <a:ext cx="969521" cy="246221"/>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412750" hangingPunct="0"/>
            <a:endParaRPr lang="en-RO" sz="1600" b="1">
              <a:solidFill>
                <a:srgbClr val="FFFFFF"/>
              </a:solidFill>
              <a:sym typeface="Helvetica"/>
            </a:endParaRPr>
          </a:p>
        </p:txBody>
      </p:sp>
      <p:pic>
        <p:nvPicPr>
          <p:cNvPr id="6" name="Image" descr="Image">
            <a:extLst>
              <a:ext uri="{FF2B5EF4-FFF2-40B4-BE49-F238E27FC236}">
                <a16:creationId xmlns:a16="http://schemas.microsoft.com/office/drawing/2014/main" id="{534EC55A-32CA-134A-9B7D-7B49689292C3}"/>
              </a:ext>
            </a:extLst>
          </p:cNvPr>
          <p:cNvPicPr>
            <a:picLocks noChangeAspect="1"/>
          </p:cNvPicPr>
          <p:nvPr/>
        </p:nvPicPr>
        <p:blipFill>
          <a:blip r:embed="rId6"/>
          <a:stretch>
            <a:fillRect/>
          </a:stretch>
        </p:blipFill>
        <p:spPr>
          <a:xfrm>
            <a:off x="1285875" y="3521688"/>
            <a:ext cx="920905" cy="302684"/>
          </a:xfrm>
          <a:prstGeom prst="rect">
            <a:avLst/>
          </a:prstGeom>
          <a:ln w="12700">
            <a:miter lim="400000"/>
          </a:ln>
        </p:spPr>
      </p:pic>
      <p:sp>
        <p:nvSpPr>
          <p:cNvPr id="7" name="Title Goes Here">
            <a:extLst>
              <a:ext uri="{FF2B5EF4-FFF2-40B4-BE49-F238E27FC236}">
                <a16:creationId xmlns:a16="http://schemas.microsoft.com/office/drawing/2014/main" id="{AF84A02E-3583-1949-A9B3-7DDB6DAFDE93}"/>
              </a:ext>
            </a:extLst>
          </p:cNvPr>
          <p:cNvSpPr txBox="1"/>
          <p:nvPr/>
        </p:nvSpPr>
        <p:spPr>
          <a:xfrm>
            <a:off x="1523422" y="4583521"/>
            <a:ext cx="6870378" cy="445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nSpc>
                <a:spcPct val="80000"/>
              </a:lnSpc>
              <a:defRPr sz="5000" cap="none" spc="-150">
                <a:solidFill>
                  <a:srgbClr val="1D1D1D"/>
                </a:solidFill>
              </a:defRPr>
            </a:lvl1pPr>
          </a:lstStyle>
          <a:p>
            <a:r>
              <a:rPr lang="en-US" sz="3200" b="1" dirty="0">
                <a:solidFill>
                  <a:schemeClr val="tx1"/>
                </a:solidFill>
              </a:rPr>
              <a:t>Getting Started</a:t>
            </a:r>
          </a:p>
        </p:txBody>
      </p:sp>
    </p:spTree>
    <p:extLst>
      <p:ext uri="{BB962C8B-B14F-4D97-AF65-F5344CB8AC3E}">
        <p14:creationId xmlns:p14="http://schemas.microsoft.com/office/powerpoint/2010/main" val="1004485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Slide Number"/>
          <p:cNvSpPr txBox="1">
            <a:spLocks noGrp="1"/>
          </p:cNvSpPr>
          <p:nvPr>
            <p:ph type="sldNum" sz="quarter" idx="2"/>
          </p:nvPr>
        </p:nvSpPr>
        <p:spPr>
          <a:xfrm>
            <a:off x="11949070" y="6644723"/>
            <a:ext cx="187552" cy="19524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spAutoFit/>
          </a:bodyPr>
          <a:lstStyle>
            <a:lvl1pPr defTabSz="410766"/>
          </a:lstStyle>
          <a:p>
            <a:fld id="{86CB4B4D-7CA3-9044-876B-883B54F8677D}" type="slidenum">
              <a:rPr/>
              <a:t>22</a:t>
            </a:fld>
            <a:endParaRPr/>
          </a:p>
        </p:txBody>
      </p:sp>
      <p:sp>
        <p:nvSpPr>
          <p:cNvPr id="770" name="Client Name  Presentation Title  -  1. Chapter Name"/>
          <p:cNvSpPr txBox="1">
            <a:spLocks noGrp="1"/>
          </p:cNvSpPr>
          <p:nvPr>
            <p:ph type="body" sz="quarter" idx="13"/>
          </p:nvPr>
        </p:nvSpPr>
        <p:spPr>
          <a:xfrm>
            <a:off x="851643" y="7404"/>
            <a:ext cx="1272783" cy="390491"/>
          </a:xfrm>
          <a:prstGeom prst="rect">
            <a:avLst/>
          </a:prstGeom>
        </p:spPr>
        <p:txBody>
          <a:bodyPr/>
          <a:lstStyle/>
          <a:p>
            <a:pPr>
              <a:defRPr sz="1600"/>
            </a:pPr>
            <a:r>
              <a:rPr lang="en-US" b="1" dirty="0">
                <a:solidFill>
                  <a:srgbClr val="DE411B"/>
                </a:solidFill>
                <a:sym typeface="Helvetica"/>
              </a:rPr>
              <a:t>API Testing</a:t>
            </a:r>
          </a:p>
        </p:txBody>
      </p:sp>
      <p:sp>
        <p:nvSpPr>
          <p:cNvPr id="772"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851642" y="1797594"/>
            <a:ext cx="8254258" cy="28805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spAutoFit/>
          </a:bodyPr>
          <a:lstStyle/>
          <a:p>
            <a:pPr defTabSz="410766">
              <a:spcBef>
                <a:spcPts val="1500"/>
              </a:spcBef>
              <a:defRPr sz="2000" b="0" cap="none" spc="0">
                <a:solidFill>
                  <a:srgbClr val="5E5E5E"/>
                </a:solidFill>
                <a:latin typeface="Helvetica Light"/>
                <a:ea typeface="Helvetica Light"/>
                <a:cs typeface="Helvetica Light"/>
                <a:sym typeface="Helvetica Light"/>
              </a:defRPr>
            </a:pPr>
            <a:r>
              <a:rPr lang="en-GB" sz="2000" dirty="0">
                <a:latin typeface="Arial" panose="020B0604020202020204" pitchFamily="34" charset="0"/>
                <a:cs typeface="Arial" panose="020B0604020202020204" pitchFamily="34" charset="0"/>
                <a:sym typeface="Helvetica Light"/>
                <a:hlinkClick r:id="rId3"/>
              </a:rPr>
              <a:t>https://restful-booker.herokuapp.com/</a:t>
            </a:r>
            <a:endParaRPr lang="en-GB" sz="2000" dirty="0">
              <a:latin typeface="Arial" panose="020B0604020202020204" pitchFamily="34" charset="0"/>
              <a:cs typeface="Arial" panose="020B0604020202020204" pitchFamily="34" charset="0"/>
              <a:sym typeface="Helvetica Light"/>
            </a:endParaRPr>
          </a:p>
          <a:p>
            <a:pPr defTabSz="410766">
              <a:spcBef>
                <a:spcPts val="1500"/>
              </a:spcBef>
              <a:defRPr sz="2000" b="0" cap="none" spc="0">
                <a:solidFill>
                  <a:srgbClr val="5E5E5E"/>
                </a:solidFill>
                <a:latin typeface="Helvetica Light"/>
                <a:ea typeface="Helvetica Light"/>
                <a:cs typeface="Helvetica Light"/>
                <a:sym typeface="Helvetica Light"/>
              </a:defRPr>
            </a:pPr>
            <a:endParaRPr lang="en-GB" sz="2000" dirty="0">
              <a:latin typeface="Arial" panose="020B0604020202020204" pitchFamily="34" charset="0"/>
              <a:cs typeface="Arial" panose="020B0604020202020204" pitchFamily="34" charset="0"/>
              <a:sym typeface="Helvetica Light"/>
            </a:endParaRPr>
          </a:p>
          <a:p>
            <a:pPr defTabSz="410766">
              <a:spcBef>
                <a:spcPts val="1500"/>
              </a:spcBef>
              <a:defRPr sz="2000" b="0" cap="none" spc="0">
                <a:solidFill>
                  <a:srgbClr val="5E5E5E"/>
                </a:solidFill>
                <a:latin typeface="Helvetica Light"/>
                <a:ea typeface="Helvetica Light"/>
                <a:cs typeface="Helvetica Light"/>
                <a:sym typeface="Helvetica Light"/>
              </a:defRPr>
            </a:pPr>
            <a:r>
              <a:rPr lang="en-GB" sz="2000" dirty="0">
                <a:latin typeface="Arial" panose="020B0604020202020204" pitchFamily="34" charset="0"/>
                <a:cs typeface="Arial" panose="020B0604020202020204" pitchFamily="34" charset="0"/>
                <a:sym typeface="Helvetica Light"/>
                <a:hlinkClick r:id="rId4"/>
              </a:rPr>
              <a:t>https://restful-booker.herokuapp.com/apidoc/index.html</a:t>
            </a:r>
            <a:endParaRPr lang="en-GB" sz="2000" dirty="0">
              <a:latin typeface="Arial" panose="020B0604020202020204" pitchFamily="34" charset="0"/>
              <a:cs typeface="Arial" panose="020B0604020202020204" pitchFamily="34" charset="0"/>
              <a:sym typeface="Helvetica Light"/>
            </a:endParaRPr>
          </a:p>
          <a:p>
            <a:pPr defTabSz="410766">
              <a:spcBef>
                <a:spcPts val="1500"/>
              </a:spcBef>
              <a:defRPr sz="2000" b="0" cap="none" spc="0">
                <a:solidFill>
                  <a:srgbClr val="5E5E5E"/>
                </a:solidFill>
                <a:latin typeface="Helvetica Light"/>
                <a:ea typeface="Helvetica Light"/>
                <a:cs typeface="Helvetica Light"/>
                <a:sym typeface="Helvetica Light"/>
              </a:defRPr>
            </a:pPr>
            <a:endParaRPr lang="en-GB" sz="2000" dirty="0">
              <a:latin typeface="Arial" panose="020B0604020202020204" pitchFamily="34" charset="0"/>
              <a:cs typeface="Arial" panose="020B0604020202020204" pitchFamily="34" charset="0"/>
              <a:sym typeface="Helvetica Light"/>
            </a:endParaRPr>
          </a:p>
          <a:p>
            <a:pPr defTabSz="410766">
              <a:spcBef>
                <a:spcPts val="1500"/>
              </a:spcBef>
              <a:defRPr sz="2000" b="0" cap="none" spc="0">
                <a:solidFill>
                  <a:srgbClr val="5E5E5E"/>
                </a:solidFill>
                <a:latin typeface="Helvetica Light"/>
                <a:ea typeface="Helvetica Light"/>
                <a:cs typeface="Helvetica Light"/>
                <a:sym typeface="Helvetica Light"/>
              </a:defRPr>
            </a:pPr>
            <a:r>
              <a:rPr lang="en-GB" sz="2000" dirty="0">
                <a:latin typeface="Arial" panose="020B0604020202020204" pitchFamily="34" charset="0"/>
                <a:cs typeface="Arial" panose="020B0604020202020204" pitchFamily="34" charset="0"/>
                <a:sym typeface="Helvetica Light"/>
              </a:rPr>
              <a:t>Repo of the workshop</a:t>
            </a:r>
          </a:p>
          <a:p>
            <a:pPr defTabSz="410766">
              <a:spcBef>
                <a:spcPts val="1500"/>
              </a:spcBef>
              <a:defRPr sz="2000" b="0" cap="none" spc="0">
                <a:solidFill>
                  <a:srgbClr val="5E5E5E"/>
                </a:solidFill>
                <a:latin typeface="Helvetica Light"/>
                <a:ea typeface="Helvetica Light"/>
                <a:cs typeface="Helvetica Light"/>
                <a:sym typeface="Helvetica Light"/>
              </a:defRPr>
            </a:pPr>
            <a:r>
              <a:rPr lang="en-GB" sz="2000" dirty="0">
                <a:latin typeface="Arial" panose="020B0604020202020204" pitchFamily="34" charset="0"/>
                <a:cs typeface="Arial" panose="020B0604020202020204" pitchFamily="34" charset="0"/>
                <a:sym typeface="Helvetica Light"/>
                <a:hlinkClick r:id="rId5"/>
              </a:rPr>
              <a:t>https://github.com/SantiagoCabrales29/API-Testing-Workshop-2021.git</a:t>
            </a:r>
            <a:endParaRPr lang="en-GB" sz="2000" dirty="0">
              <a:latin typeface="Arial" panose="020B0604020202020204" pitchFamily="34" charset="0"/>
              <a:cs typeface="Arial" panose="020B0604020202020204" pitchFamily="34" charset="0"/>
              <a:sym typeface="Helvetica Light"/>
            </a:endParaRPr>
          </a:p>
        </p:txBody>
      </p:sp>
      <p:sp>
        <p:nvSpPr>
          <p:cNvPr id="773" name="Title Goes Here"/>
          <p:cNvSpPr txBox="1"/>
          <p:nvPr/>
        </p:nvSpPr>
        <p:spPr>
          <a:xfrm>
            <a:off x="859021" y="983466"/>
            <a:ext cx="6870378"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nSpc>
                <a:spcPct val="80000"/>
              </a:lnSpc>
              <a:defRPr sz="5000" cap="none" spc="-150">
                <a:solidFill>
                  <a:srgbClr val="1D1D1D"/>
                </a:solidFill>
              </a:defRPr>
            </a:lvl1pPr>
          </a:lstStyle>
          <a:p>
            <a:r>
              <a:rPr lang="en-US" sz="2500" dirty="0"/>
              <a:t>Study Case</a:t>
            </a:r>
          </a:p>
        </p:txBody>
      </p:sp>
      <p:sp>
        <p:nvSpPr>
          <p:cNvPr id="2" name="TextBox 1">
            <a:extLst>
              <a:ext uri="{FF2B5EF4-FFF2-40B4-BE49-F238E27FC236}">
                <a16:creationId xmlns:a16="http://schemas.microsoft.com/office/drawing/2014/main" id="{FCFCE811-C92C-154C-A96C-AFD9CA3688B7}"/>
              </a:ext>
            </a:extLst>
          </p:cNvPr>
          <p:cNvSpPr txBox="1"/>
          <p:nvPr/>
        </p:nvSpPr>
        <p:spPr>
          <a:xfrm>
            <a:off x="617517" y="6709558"/>
            <a:ext cx="144334" cy="45204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rtlCol="0">
            <a:spAutoFit/>
          </a:bodyPr>
          <a:lstStyle/>
          <a:p>
            <a:pPr algn="l" defTabSz="821531">
              <a:lnSpc>
                <a:spcPct val="100000"/>
              </a:lnSpc>
              <a:spcBef>
                <a:spcPts val="3000"/>
              </a:spcBef>
            </a:pPr>
            <a:endParaRPr lang="en-US" sz="2000" b="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sp>
        <p:nvSpPr>
          <p:cNvPr id="3" name="TextBox 2">
            <a:extLst>
              <a:ext uri="{FF2B5EF4-FFF2-40B4-BE49-F238E27FC236}">
                <a16:creationId xmlns:a16="http://schemas.microsoft.com/office/drawing/2014/main" id="{57AE8EDB-B347-7D45-8858-1B8D84147A49}"/>
              </a:ext>
            </a:extLst>
          </p:cNvPr>
          <p:cNvSpPr txBox="1"/>
          <p:nvPr/>
        </p:nvSpPr>
        <p:spPr>
          <a:xfrm>
            <a:off x="130629" y="6733309"/>
            <a:ext cx="144334" cy="45204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rtlCol="0">
            <a:spAutoFit/>
          </a:bodyPr>
          <a:lstStyle/>
          <a:p>
            <a:pPr algn="l" defTabSz="821531">
              <a:lnSpc>
                <a:spcPct val="100000"/>
              </a:lnSpc>
              <a:spcBef>
                <a:spcPts val="3000"/>
              </a:spcBef>
            </a:pPr>
            <a:endParaRPr lang="en-US" sz="2000" b="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sp>
        <p:nvSpPr>
          <p:cNvPr id="4" name="TextBox 3">
            <a:extLst>
              <a:ext uri="{FF2B5EF4-FFF2-40B4-BE49-F238E27FC236}">
                <a16:creationId xmlns:a16="http://schemas.microsoft.com/office/drawing/2014/main" id="{A52EC1DC-4A77-5740-8E32-E2B0A9C31415}"/>
              </a:ext>
            </a:extLst>
          </p:cNvPr>
          <p:cNvSpPr txBox="1"/>
          <p:nvPr/>
        </p:nvSpPr>
        <p:spPr>
          <a:xfrm>
            <a:off x="5533901" y="6709558"/>
            <a:ext cx="144334" cy="45204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rtlCol="0">
            <a:spAutoFit/>
          </a:bodyPr>
          <a:lstStyle/>
          <a:p>
            <a:pPr algn="l" defTabSz="821531">
              <a:lnSpc>
                <a:spcPct val="100000"/>
              </a:lnSpc>
              <a:spcBef>
                <a:spcPts val="3000"/>
              </a:spcBef>
            </a:pPr>
            <a:endParaRPr lang="en-US" sz="2000" b="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spTree>
    <p:extLst>
      <p:ext uri="{BB962C8B-B14F-4D97-AF65-F5344CB8AC3E}">
        <p14:creationId xmlns:p14="http://schemas.microsoft.com/office/powerpoint/2010/main" val="14110426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Slide Number"/>
          <p:cNvSpPr txBox="1">
            <a:spLocks noGrp="1"/>
          </p:cNvSpPr>
          <p:nvPr>
            <p:ph type="sldNum" sz="quarter" idx="2"/>
          </p:nvPr>
        </p:nvSpPr>
        <p:spPr>
          <a:xfrm>
            <a:off x="11949070" y="6644723"/>
            <a:ext cx="187552" cy="19524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spAutoFit/>
          </a:bodyPr>
          <a:lstStyle>
            <a:lvl1pPr defTabSz="410766"/>
          </a:lstStyle>
          <a:p>
            <a:fld id="{86CB4B4D-7CA3-9044-876B-883B54F8677D}" type="slidenum">
              <a:rPr/>
              <a:t>23</a:t>
            </a:fld>
            <a:endParaRPr/>
          </a:p>
        </p:txBody>
      </p:sp>
      <p:sp>
        <p:nvSpPr>
          <p:cNvPr id="770" name="Client Name  Presentation Title  -  1. Chapter Name"/>
          <p:cNvSpPr txBox="1">
            <a:spLocks noGrp="1"/>
          </p:cNvSpPr>
          <p:nvPr>
            <p:ph type="body" sz="quarter" idx="13"/>
          </p:nvPr>
        </p:nvSpPr>
        <p:spPr>
          <a:xfrm>
            <a:off x="851643" y="7404"/>
            <a:ext cx="1272783" cy="390491"/>
          </a:xfrm>
          <a:prstGeom prst="rect">
            <a:avLst/>
          </a:prstGeom>
        </p:spPr>
        <p:txBody>
          <a:bodyPr/>
          <a:lstStyle/>
          <a:p>
            <a:pPr>
              <a:defRPr sz="1600"/>
            </a:pPr>
            <a:r>
              <a:rPr lang="en-US" b="1" dirty="0">
                <a:solidFill>
                  <a:srgbClr val="DE411B"/>
                </a:solidFill>
                <a:sym typeface="Helvetica"/>
              </a:rPr>
              <a:t>API Testing</a:t>
            </a:r>
          </a:p>
        </p:txBody>
      </p:sp>
      <p:sp>
        <p:nvSpPr>
          <p:cNvPr id="772"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851642" y="1797594"/>
            <a:ext cx="7575181" cy="38808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spAutoFit/>
          </a:bodyPr>
          <a:lstStyle/>
          <a:p>
            <a:pPr marL="457200" indent="-457200" defTabSz="410766">
              <a:spcBef>
                <a:spcPts val="1500"/>
              </a:spcBef>
              <a:buFont typeface="+mj-lt"/>
              <a:buAutoNum type="arabicPeriod"/>
              <a:defRPr sz="2000" b="0" cap="none" spc="0">
                <a:solidFill>
                  <a:srgbClr val="5E5E5E"/>
                </a:solidFill>
                <a:latin typeface="Helvetica Light"/>
                <a:ea typeface="Helvetica Light"/>
                <a:cs typeface="Helvetica Light"/>
                <a:sym typeface="Helvetica Light"/>
              </a:defRPr>
            </a:pPr>
            <a:r>
              <a:rPr lang="en-GB" sz="2000" dirty="0">
                <a:latin typeface="Arial" panose="020B0604020202020204" pitchFamily="34" charset="0"/>
                <a:cs typeface="Arial" panose="020B0604020202020204" pitchFamily="34" charset="0"/>
                <a:sym typeface="Helvetica Light"/>
              </a:rPr>
              <a:t>feature/1-Getting-Started</a:t>
            </a:r>
          </a:p>
          <a:p>
            <a:pPr marL="457200" indent="-457200" defTabSz="410766">
              <a:spcBef>
                <a:spcPts val="1500"/>
              </a:spcBef>
              <a:buFont typeface="+mj-lt"/>
              <a:buAutoNum type="arabicPeriod"/>
              <a:defRPr sz="2000" b="0" cap="none" spc="0">
                <a:solidFill>
                  <a:srgbClr val="5E5E5E"/>
                </a:solidFill>
                <a:latin typeface="Helvetica Light"/>
                <a:ea typeface="Helvetica Light"/>
                <a:cs typeface="Helvetica Light"/>
                <a:sym typeface="Helvetica Light"/>
              </a:defRPr>
            </a:pPr>
            <a:r>
              <a:rPr lang="en-GB" sz="2000" dirty="0">
                <a:latin typeface="Arial" panose="020B0604020202020204" pitchFamily="34" charset="0"/>
                <a:cs typeface="Arial" panose="020B0604020202020204" pitchFamily="34" charset="0"/>
                <a:sym typeface="Helvetica Light"/>
              </a:rPr>
              <a:t>feature/2-RequestSpecification</a:t>
            </a:r>
          </a:p>
          <a:p>
            <a:pPr marL="457200" indent="-457200" defTabSz="410766">
              <a:spcBef>
                <a:spcPts val="1500"/>
              </a:spcBef>
              <a:buFont typeface="+mj-lt"/>
              <a:buAutoNum type="arabicPeriod"/>
              <a:defRPr sz="2000" b="0" cap="none" spc="0">
                <a:solidFill>
                  <a:srgbClr val="5E5E5E"/>
                </a:solidFill>
                <a:latin typeface="Helvetica Light"/>
                <a:ea typeface="Helvetica Light"/>
                <a:cs typeface="Helvetica Light"/>
                <a:sym typeface="Helvetica Light"/>
              </a:defRPr>
            </a:pPr>
            <a:r>
              <a:rPr lang="en-GB" sz="2000" dirty="0">
                <a:latin typeface="Arial" panose="020B0604020202020204" pitchFamily="34" charset="0"/>
                <a:cs typeface="Arial" panose="020B0604020202020204" pitchFamily="34" charset="0"/>
                <a:sym typeface="Helvetica Light"/>
              </a:rPr>
              <a:t>feature/3-Environment-Variables</a:t>
            </a:r>
          </a:p>
          <a:p>
            <a:pPr marL="457200" indent="-457200" defTabSz="410766">
              <a:spcBef>
                <a:spcPts val="1500"/>
              </a:spcBef>
              <a:buFont typeface="+mj-lt"/>
              <a:buAutoNum type="arabicPeriod"/>
              <a:defRPr sz="2000" b="0" cap="none" spc="0">
                <a:solidFill>
                  <a:srgbClr val="5E5E5E"/>
                </a:solidFill>
                <a:latin typeface="Helvetica Light"/>
                <a:ea typeface="Helvetica Light"/>
                <a:cs typeface="Helvetica Light"/>
                <a:sym typeface="Helvetica Light"/>
              </a:defRPr>
            </a:pPr>
            <a:r>
              <a:rPr lang="en-GB" sz="2000" dirty="0">
                <a:latin typeface="Arial" panose="020B0604020202020204" pitchFamily="34" charset="0"/>
                <a:cs typeface="Arial" panose="020B0604020202020204" pitchFamily="34" charset="0"/>
                <a:sym typeface="Helvetica Light"/>
              </a:rPr>
              <a:t>feature/4-Separating-Logics</a:t>
            </a:r>
          </a:p>
          <a:p>
            <a:pPr marL="457200" indent="-457200" defTabSz="410766">
              <a:spcBef>
                <a:spcPts val="1500"/>
              </a:spcBef>
              <a:buFont typeface="+mj-lt"/>
              <a:buAutoNum type="arabicPeriod"/>
              <a:defRPr sz="2000" b="0" cap="none" spc="0">
                <a:solidFill>
                  <a:srgbClr val="5E5E5E"/>
                </a:solidFill>
                <a:latin typeface="Helvetica Light"/>
                <a:ea typeface="Helvetica Light"/>
                <a:cs typeface="Helvetica Light"/>
                <a:sym typeface="Helvetica Light"/>
              </a:defRPr>
            </a:pPr>
            <a:r>
              <a:rPr lang="en-GB" sz="2000" dirty="0">
                <a:latin typeface="Arial" panose="020B0604020202020204" pitchFamily="34" charset="0"/>
                <a:cs typeface="Arial" panose="020B0604020202020204" pitchFamily="34" charset="0"/>
                <a:sym typeface="Helvetica Light"/>
              </a:rPr>
              <a:t>feature/5-Introduction-to-Abstractions</a:t>
            </a:r>
          </a:p>
          <a:p>
            <a:pPr marL="457200" indent="-457200" defTabSz="410766">
              <a:spcBef>
                <a:spcPts val="1500"/>
              </a:spcBef>
              <a:buFont typeface="+mj-lt"/>
              <a:buAutoNum type="arabicPeriod"/>
              <a:defRPr sz="2000" b="0" cap="none" spc="0">
                <a:solidFill>
                  <a:srgbClr val="5E5E5E"/>
                </a:solidFill>
                <a:latin typeface="Helvetica Light"/>
                <a:ea typeface="Helvetica Light"/>
                <a:cs typeface="Helvetica Light"/>
                <a:sym typeface="Helvetica Light"/>
              </a:defRPr>
            </a:pPr>
            <a:r>
              <a:rPr lang="en-GB" sz="2000" dirty="0">
                <a:latin typeface="Arial" panose="020B0604020202020204" pitchFamily="34" charset="0"/>
                <a:cs typeface="Arial" panose="020B0604020202020204" pitchFamily="34" charset="0"/>
                <a:sym typeface="Helvetica Light"/>
              </a:rPr>
              <a:t>feature/6-Serialization-and-Deserialization</a:t>
            </a:r>
          </a:p>
          <a:p>
            <a:pPr marL="457200" indent="-457200" defTabSz="410766">
              <a:spcBef>
                <a:spcPts val="1500"/>
              </a:spcBef>
              <a:buFont typeface="+mj-lt"/>
              <a:buAutoNum type="arabicPeriod"/>
              <a:defRPr sz="2000" b="0" cap="none" spc="0">
                <a:solidFill>
                  <a:srgbClr val="5E5E5E"/>
                </a:solidFill>
                <a:latin typeface="Helvetica Light"/>
                <a:ea typeface="Helvetica Light"/>
                <a:cs typeface="Helvetica Light"/>
                <a:sym typeface="Helvetica Light"/>
              </a:defRPr>
            </a:pPr>
            <a:r>
              <a:rPr lang="en-GB" sz="2000" dirty="0">
                <a:latin typeface="Arial" panose="020B0604020202020204" pitchFamily="34" charset="0"/>
                <a:cs typeface="Arial" panose="020B0604020202020204" pitchFamily="34" charset="0"/>
                <a:sym typeface="Helvetica Light"/>
              </a:rPr>
              <a:t>feature/7-Adding-More-Tests</a:t>
            </a:r>
          </a:p>
          <a:p>
            <a:pPr marL="457200" indent="-457200" defTabSz="410766">
              <a:spcBef>
                <a:spcPts val="1500"/>
              </a:spcBef>
              <a:buFont typeface="+mj-lt"/>
              <a:buAutoNum type="arabicPeriod"/>
              <a:defRPr sz="2000" b="0" cap="none" spc="0">
                <a:solidFill>
                  <a:srgbClr val="5E5E5E"/>
                </a:solidFill>
                <a:latin typeface="Helvetica Light"/>
                <a:ea typeface="Helvetica Light"/>
                <a:cs typeface="Helvetica Light"/>
                <a:sym typeface="Helvetica Light"/>
              </a:defRPr>
            </a:pPr>
            <a:r>
              <a:rPr lang="en-GB" sz="2000" dirty="0">
                <a:latin typeface="Arial" panose="020B0604020202020204" pitchFamily="34" charset="0"/>
                <a:cs typeface="Arial" panose="020B0604020202020204" pitchFamily="34" charset="0"/>
                <a:sym typeface="Helvetica Light"/>
              </a:rPr>
              <a:t>feature/8-Gherkin-and-Clossure</a:t>
            </a:r>
          </a:p>
        </p:txBody>
      </p:sp>
      <p:sp>
        <p:nvSpPr>
          <p:cNvPr id="773" name="Title Goes Here"/>
          <p:cNvSpPr txBox="1"/>
          <p:nvPr/>
        </p:nvSpPr>
        <p:spPr>
          <a:xfrm>
            <a:off x="859021" y="983466"/>
            <a:ext cx="6870378"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nSpc>
                <a:spcPct val="80000"/>
              </a:lnSpc>
              <a:defRPr sz="5000" cap="none" spc="-150">
                <a:solidFill>
                  <a:srgbClr val="1D1D1D"/>
                </a:solidFill>
              </a:defRPr>
            </a:lvl1pPr>
          </a:lstStyle>
          <a:p>
            <a:r>
              <a:rPr lang="en-US" sz="2500" dirty="0"/>
              <a:t>Git Flow:</a:t>
            </a:r>
          </a:p>
        </p:txBody>
      </p:sp>
      <p:sp>
        <p:nvSpPr>
          <p:cNvPr id="2" name="TextBox 1">
            <a:extLst>
              <a:ext uri="{FF2B5EF4-FFF2-40B4-BE49-F238E27FC236}">
                <a16:creationId xmlns:a16="http://schemas.microsoft.com/office/drawing/2014/main" id="{FCFCE811-C92C-154C-A96C-AFD9CA3688B7}"/>
              </a:ext>
            </a:extLst>
          </p:cNvPr>
          <p:cNvSpPr txBox="1"/>
          <p:nvPr/>
        </p:nvSpPr>
        <p:spPr>
          <a:xfrm>
            <a:off x="617517" y="6709558"/>
            <a:ext cx="144334" cy="45204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rtlCol="0">
            <a:spAutoFit/>
          </a:bodyPr>
          <a:lstStyle/>
          <a:p>
            <a:pPr algn="l" defTabSz="821531">
              <a:lnSpc>
                <a:spcPct val="100000"/>
              </a:lnSpc>
              <a:spcBef>
                <a:spcPts val="3000"/>
              </a:spcBef>
            </a:pPr>
            <a:endParaRPr lang="en-US" sz="2000" b="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sp>
        <p:nvSpPr>
          <p:cNvPr id="3" name="TextBox 2">
            <a:extLst>
              <a:ext uri="{FF2B5EF4-FFF2-40B4-BE49-F238E27FC236}">
                <a16:creationId xmlns:a16="http://schemas.microsoft.com/office/drawing/2014/main" id="{57AE8EDB-B347-7D45-8858-1B8D84147A49}"/>
              </a:ext>
            </a:extLst>
          </p:cNvPr>
          <p:cNvSpPr txBox="1"/>
          <p:nvPr/>
        </p:nvSpPr>
        <p:spPr>
          <a:xfrm>
            <a:off x="130629" y="6733309"/>
            <a:ext cx="144334" cy="45204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rtlCol="0">
            <a:spAutoFit/>
          </a:bodyPr>
          <a:lstStyle/>
          <a:p>
            <a:pPr algn="l" defTabSz="821531">
              <a:lnSpc>
                <a:spcPct val="100000"/>
              </a:lnSpc>
              <a:spcBef>
                <a:spcPts val="3000"/>
              </a:spcBef>
            </a:pPr>
            <a:endParaRPr lang="en-US" sz="2000" b="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sp>
        <p:nvSpPr>
          <p:cNvPr id="4" name="TextBox 3">
            <a:extLst>
              <a:ext uri="{FF2B5EF4-FFF2-40B4-BE49-F238E27FC236}">
                <a16:creationId xmlns:a16="http://schemas.microsoft.com/office/drawing/2014/main" id="{A52EC1DC-4A77-5740-8E32-E2B0A9C31415}"/>
              </a:ext>
            </a:extLst>
          </p:cNvPr>
          <p:cNvSpPr txBox="1"/>
          <p:nvPr/>
        </p:nvSpPr>
        <p:spPr>
          <a:xfrm>
            <a:off x="5533901" y="6709558"/>
            <a:ext cx="144334" cy="45204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rtlCol="0">
            <a:spAutoFit/>
          </a:bodyPr>
          <a:lstStyle/>
          <a:p>
            <a:pPr algn="l" defTabSz="821531">
              <a:lnSpc>
                <a:spcPct val="100000"/>
              </a:lnSpc>
              <a:spcBef>
                <a:spcPts val="3000"/>
              </a:spcBef>
            </a:pPr>
            <a:endParaRPr lang="en-US" sz="2000" b="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pic>
        <p:nvPicPr>
          <p:cNvPr id="1026" name="Picture 2" descr="Aprender Git (I): Empezando con Git - Mario González, formador y  desarrollador web">
            <a:extLst>
              <a:ext uri="{FF2B5EF4-FFF2-40B4-BE49-F238E27FC236}">
                <a16:creationId xmlns:a16="http://schemas.microsoft.com/office/drawing/2014/main" id="{8B6BAC29-B16E-414E-BBEF-44F8CE0CE6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9232" y="598465"/>
            <a:ext cx="9271000" cy="5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8549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 name="Slide Number"/>
          <p:cNvSpPr txBox="1">
            <a:spLocks noGrp="1"/>
          </p:cNvSpPr>
          <p:nvPr>
            <p:ph type="sldNum" sz="quarter" idx="2"/>
          </p:nvPr>
        </p:nvSpPr>
        <p:spPr>
          <a:xfrm>
            <a:off x="11949070" y="6644723"/>
            <a:ext cx="187552" cy="19524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spAutoFit/>
          </a:bodyPr>
          <a:lstStyle>
            <a:lvl1pPr defTabSz="410766"/>
          </a:lstStyle>
          <a:p>
            <a:fld id="{86CB4B4D-7CA3-9044-876B-883B54F8677D}" type="slidenum">
              <a:rPr/>
              <a:t>24</a:t>
            </a:fld>
            <a:endParaRPr/>
          </a:p>
        </p:txBody>
      </p:sp>
      <p:sp>
        <p:nvSpPr>
          <p:cNvPr id="836" name="Title Goes Here…"/>
          <p:cNvSpPr txBox="1"/>
          <p:nvPr/>
        </p:nvSpPr>
        <p:spPr>
          <a:xfrm>
            <a:off x="615479" y="1003386"/>
            <a:ext cx="4505739" cy="7053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spAutoFit/>
          </a:bodyPr>
          <a:lstStyle/>
          <a:p>
            <a:pPr>
              <a:lnSpc>
                <a:spcPct val="80000"/>
              </a:lnSpc>
              <a:defRPr sz="5000" cap="none" spc="-150">
                <a:solidFill>
                  <a:srgbClr val="1D1D1D"/>
                </a:solidFill>
              </a:defRPr>
            </a:pPr>
            <a:r>
              <a:rPr lang="en-US" sz="2500" dirty="0"/>
              <a:t>Advices:</a:t>
            </a:r>
            <a:endParaRPr sz="2500" dirty="0"/>
          </a:p>
          <a:p>
            <a:pPr defTabSz="410766">
              <a:spcBef>
                <a:spcPts val="1500"/>
              </a:spcBef>
              <a:defRPr sz="2000" b="0" cap="none" spc="0">
                <a:solidFill>
                  <a:srgbClr val="5E5E5E"/>
                </a:solidFill>
                <a:latin typeface="Helvetica Light"/>
                <a:ea typeface="Helvetica Light"/>
                <a:cs typeface="Helvetica Light"/>
                <a:sym typeface="Helvetica Light"/>
              </a:defRPr>
            </a:pPr>
            <a:r>
              <a:rPr lang="en-US" sz="1000" dirty="0">
                <a:latin typeface="Arial" panose="020B0604020202020204" pitchFamily="34" charset="0"/>
                <a:cs typeface="Arial" panose="020B0604020202020204" pitchFamily="34" charset="0"/>
              </a:rPr>
              <a:t>Some things that I’ve learned</a:t>
            </a:r>
            <a:endParaRPr sz="1000" dirty="0">
              <a:latin typeface="Arial" panose="020B0604020202020204" pitchFamily="34" charset="0"/>
              <a:cs typeface="Arial" panose="020B0604020202020204" pitchFamily="34" charset="0"/>
            </a:endParaRPr>
          </a:p>
        </p:txBody>
      </p:sp>
      <p:sp>
        <p:nvSpPr>
          <p:cNvPr id="7" name="SUB TITLE…">
            <a:extLst>
              <a:ext uri="{FF2B5EF4-FFF2-40B4-BE49-F238E27FC236}">
                <a16:creationId xmlns:a16="http://schemas.microsoft.com/office/drawing/2014/main" id="{3E8C4336-50CA-314C-92F3-83FCB693DA3E}"/>
              </a:ext>
            </a:extLst>
          </p:cNvPr>
          <p:cNvSpPr txBox="1"/>
          <p:nvPr/>
        </p:nvSpPr>
        <p:spPr>
          <a:xfrm>
            <a:off x="615479" y="2489941"/>
            <a:ext cx="10961041" cy="28122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numCol="3" spcCol="959605"/>
          <a:lstStyle/>
          <a:p>
            <a:pPr marL="145073" indent="-145073">
              <a:lnSpc>
                <a:spcPct val="70000"/>
              </a:lnSpc>
              <a:buSzPct val="100000"/>
              <a:buBlip>
                <a:blip r:embed="rId3"/>
              </a:buBlip>
              <a:defRPr>
                <a:solidFill>
                  <a:srgbClr val="000000"/>
                </a:solidFill>
              </a:defRPr>
            </a:pPr>
            <a:r>
              <a:rPr lang="es-ES_tradnl" sz="1100" b="1" spc="100" dirty="0">
                <a:solidFill>
                  <a:schemeClr val="bg2"/>
                </a:solidFill>
                <a:latin typeface="Helvetica" pitchFamily="2" charset="0"/>
                <a:cs typeface="Arial" panose="020B0604020202020204" pitchFamily="34" charset="0"/>
              </a:rPr>
              <a:t>UNDERSTAND WHAT YOU ARE DOING</a:t>
            </a:r>
          </a:p>
          <a:p>
            <a:pPr defTabSz="410766">
              <a:spcBef>
                <a:spcPts val="750"/>
              </a:spcBef>
              <a:spcAft>
                <a:spcPts val="1500"/>
              </a:spcAft>
              <a:defRPr sz="2000" b="0" cap="none" spc="0">
                <a:solidFill>
                  <a:srgbClr val="5E5E5E"/>
                </a:solidFill>
                <a:latin typeface="Helvetica Light"/>
                <a:ea typeface="Helvetica Light"/>
                <a:cs typeface="Helvetica Light"/>
                <a:sym typeface="Helvetica Light"/>
              </a:defRPr>
            </a:pPr>
            <a:r>
              <a:rPr lang="es-ES_tradnl" sz="1200" dirty="0">
                <a:solidFill>
                  <a:schemeClr val="bg1"/>
                </a:solidFill>
                <a:latin typeface="Helvetica" pitchFamily="2" charset="0"/>
                <a:cs typeface="Arial" panose="020B0604020202020204" pitchFamily="34" charset="0"/>
              </a:rPr>
              <a:t>Es importante poder justificar lo que se hizo en cierto paso. Si </a:t>
            </a:r>
            <a:r>
              <a:rPr lang="es-ES_tradnl" sz="1200" dirty="0" err="1">
                <a:solidFill>
                  <a:schemeClr val="bg1"/>
                </a:solidFill>
                <a:latin typeface="Helvetica" pitchFamily="2" charset="0"/>
                <a:cs typeface="Arial" panose="020B0604020202020204" pitchFamily="34" charset="0"/>
              </a:rPr>
              <a:t>uds</a:t>
            </a:r>
            <a:r>
              <a:rPr lang="es-ES_tradnl" sz="1200" dirty="0">
                <a:solidFill>
                  <a:schemeClr val="bg1"/>
                </a:solidFill>
                <a:latin typeface="Helvetica" pitchFamily="2" charset="0"/>
                <a:cs typeface="Arial" panose="020B0604020202020204" pitchFamily="34" charset="0"/>
              </a:rPr>
              <a:t> no entienden su código quien lo va a entender?</a:t>
            </a:r>
          </a:p>
          <a:p>
            <a:pPr marL="145073" indent="-145073">
              <a:lnSpc>
                <a:spcPct val="70000"/>
              </a:lnSpc>
              <a:buSzPct val="100000"/>
              <a:buBlip>
                <a:blip r:embed="rId3"/>
              </a:buBlip>
              <a:defRPr>
                <a:solidFill>
                  <a:srgbClr val="000000"/>
                </a:solidFill>
              </a:defRPr>
            </a:pPr>
            <a:r>
              <a:rPr lang="es-ES_tradnl" sz="1100" b="1" spc="100" dirty="0">
                <a:solidFill>
                  <a:schemeClr val="bg2"/>
                </a:solidFill>
                <a:latin typeface="Helvetica" pitchFamily="2" charset="0"/>
                <a:cs typeface="Arial" panose="020B0604020202020204" pitchFamily="34" charset="0"/>
              </a:rPr>
              <a:t>SEPARATE TEST CODE FROM LOGIC</a:t>
            </a:r>
          </a:p>
          <a:p>
            <a:pPr defTabSz="410766">
              <a:spcBef>
                <a:spcPts val="750"/>
              </a:spcBef>
              <a:spcAft>
                <a:spcPts val="1500"/>
              </a:spcAft>
              <a:defRPr sz="2000" b="0" cap="none" spc="0">
                <a:solidFill>
                  <a:srgbClr val="5E5E5E"/>
                </a:solidFill>
                <a:latin typeface="Helvetica Light"/>
                <a:ea typeface="Helvetica Light"/>
                <a:cs typeface="Helvetica Light"/>
                <a:sym typeface="Helvetica Light"/>
              </a:defRPr>
            </a:pPr>
            <a:r>
              <a:rPr lang="es-ES_tradnl" sz="1200" dirty="0">
                <a:solidFill>
                  <a:schemeClr val="bg1"/>
                </a:solidFill>
                <a:latin typeface="Helvetica" pitchFamily="2" charset="0"/>
                <a:cs typeface="Arial" panose="020B0604020202020204" pitchFamily="34" charset="0"/>
              </a:rPr>
              <a:t>Es recomendable tener una estructura de Proyecto definida y que sea practico y fácil de entender.</a:t>
            </a:r>
          </a:p>
          <a:p>
            <a:pPr marL="145073" indent="-145073">
              <a:lnSpc>
                <a:spcPct val="70000"/>
              </a:lnSpc>
              <a:buSzPct val="100000"/>
              <a:buBlip>
                <a:blip r:embed="rId3"/>
              </a:buBlip>
              <a:defRPr>
                <a:solidFill>
                  <a:srgbClr val="000000"/>
                </a:solidFill>
              </a:defRPr>
            </a:pPr>
            <a:r>
              <a:rPr lang="es-ES_tradnl" sz="1100" b="1" spc="100" dirty="0">
                <a:solidFill>
                  <a:schemeClr val="bg2"/>
                </a:solidFill>
                <a:latin typeface="Helvetica" pitchFamily="2" charset="0"/>
                <a:cs typeface="Arial" panose="020B0604020202020204" pitchFamily="34" charset="0"/>
              </a:rPr>
              <a:t>USE ABSTRACTIONS</a:t>
            </a:r>
          </a:p>
          <a:p>
            <a:pPr defTabSz="410766">
              <a:spcBef>
                <a:spcPts val="750"/>
              </a:spcBef>
              <a:spcAft>
                <a:spcPts val="1500"/>
              </a:spcAft>
              <a:defRPr sz="2000" b="0" cap="none" spc="0">
                <a:solidFill>
                  <a:srgbClr val="5E5E5E"/>
                </a:solidFill>
                <a:latin typeface="Helvetica Light"/>
                <a:ea typeface="Helvetica Light"/>
                <a:cs typeface="Helvetica Light"/>
                <a:sym typeface="Helvetica Light"/>
              </a:defRPr>
            </a:pPr>
            <a:r>
              <a:rPr lang="es-ES_tradnl" sz="1200" dirty="0">
                <a:solidFill>
                  <a:schemeClr val="bg1"/>
                </a:solidFill>
                <a:latin typeface="Helvetica" pitchFamily="2" charset="0"/>
                <a:cs typeface="Arial" panose="020B0604020202020204" pitchFamily="34" charset="0"/>
              </a:rPr>
              <a:t>Las abstracciones nos permiten ver el código de una manera mas entendible </a:t>
            </a:r>
          </a:p>
          <a:p>
            <a:pPr marL="145073" indent="-145073">
              <a:lnSpc>
                <a:spcPct val="70000"/>
              </a:lnSpc>
              <a:buSzPct val="100000"/>
              <a:buBlip>
                <a:blip r:embed="rId3"/>
              </a:buBlip>
              <a:defRPr>
                <a:solidFill>
                  <a:srgbClr val="000000"/>
                </a:solidFill>
              </a:defRPr>
            </a:pPr>
            <a:r>
              <a:rPr lang="es-ES_tradnl" sz="1100" b="1" spc="100" dirty="0">
                <a:solidFill>
                  <a:schemeClr val="bg2"/>
                </a:solidFill>
                <a:latin typeface="Helvetica" pitchFamily="2" charset="0"/>
                <a:cs typeface="Arial" panose="020B0604020202020204" pitchFamily="34" charset="0"/>
              </a:rPr>
              <a:t>USE PATTERS</a:t>
            </a:r>
          </a:p>
          <a:p>
            <a:pPr defTabSz="410766">
              <a:spcBef>
                <a:spcPts val="750"/>
              </a:spcBef>
              <a:spcAft>
                <a:spcPts val="1500"/>
              </a:spcAft>
              <a:defRPr sz="2000" b="0" cap="none" spc="0">
                <a:solidFill>
                  <a:srgbClr val="5E5E5E"/>
                </a:solidFill>
                <a:latin typeface="Helvetica Light"/>
                <a:ea typeface="Helvetica Light"/>
                <a:cs typeface="Helvetica Light"/>
                <a:sym typeface="Helvetica Light"/>
              </a:defRPr>
            </a:pPr>
            <a:r>
              <a:rPr lang="es-ES_tradnl" sz="1200" dirty="0">
                <a:solidFill>
                  <a:schemeClr val="bg1"/>
                </a:solidFill>
                <a:latin typeface="Helvetica" pitchFamily="2" charset="0"/>
                <a:cs typeface="Arial" panose="020B0604020202020204" pitchFamily="34" charset="0"/>
              </a:rPr>
              <a:t>Es importante utilizar estándares y patrones de diseño que nos faciliten la implementación de nuestras pruebas.</a:t>
            </a:r>
          </a:p>
          <a:p>
            <a:pPr marL="145073" indent="-145073">
              <a:lnSpc>
                <a:spcPct val="70000"/>
              </a:lnSpc>
              <a:buSzPct val="100000"/>
              <a:buBlip>
                <a:blip r:embed="rId3"/>
              </a:buBlip>
              <a:defRPr>
                <a:solidFill>
                  <a:srgbClr val="000000"/>
                </a:solidFill>
              </a:defRPr>
            </a:pPr>
            <a:r>
              <a:rPr lang="es-ES_tradnl" sz="1100" b="1" spc="100" dirty="0">
                <a:solidFill>
                  <a:schemeClr val="bg2"/>
                </a:solidFill>
                <a:latin typeface="Helvetica" pitchFamily="2" charset="0"/>
                <a:cs typeface="Arial" panose="020B0604020202020204" pitchFamily="34" charset="0"/>
              </a:rPr>
              <a:t>DO NOT REINVENT THE WHEEL</a:t>
            </a:r>
          </a:p>
          <a:p>
            <a:pPr defTabSz="410766">
              <a:spcBef>
                <a:spcPts val="750"/>
              </a:spcBef>
              <a:spcAft>
                <a:spcPts val="1500"/>
              </a:spcAft>
              <a:defRPr sz="2000" b="0" cap="none" spc="0">
                <a:solidFill>
                  <a:srgbClr val="5E5E5E"/>
                </a:solidFill>
                <a:latin typeface="Helvetica Light"/>
                <a:ea typeface="Helvetica Light"/>
                <a:cs typeface="Helvetica Light"/>
                <a:sym typeface="Helvetica Light"/>
              </a:defRPr>
            </a:pPr>
            <a:r>
              <a:rPr lang="es-ES_tradnl" sz="1200" dirty="0">
                <a:solidFill>
                  <a:schemeClr val="bg1"/>
                </a:solidFill>
                <a:latin typeface="Helvetica" pitchFamily="2" charset="0"/>
                <a:cs typeface="Arial" panose="020B0604020202020204" pitchFamily="34" charset="0"/>
              </a:rPr>
              <a:t>Usa lo que ya esta creado, no vale la pena ponerse a inventar algo que ya existe.</a:t>
            </a:r>
          </a:p>
          <a:p>
            <a:pPr marL="145073" indent="-145073">
              <a:lnSpc>
                <a:spcPct val="70000"/>
              </a:lnSpc>
              <a:buSzPct val="100000"/>
              <a:buBlip>
                <a:blip r:embed="rId3"/>
              </a:buBlip>
              <a:defRPr>
                <a:solidFill>
                  <a:srgbClr val="000000"/>
                </a:solidFill>
              </a:defRPr>
            </a:pPr>
            <a:r>
              <a:rPr lang="es-ES_tradnl" sz="1100" b="1" spc="100" dirty="0">
                <a:solidFill>
                  <a:schemeClr val="bg2"/>
                </a:solidFill>
                <a:latin typeface="Helvetica" pitchFamily="2" charset="0"/>
                <a:cs typeface="Arial" panose="020B0604020202020204" pitchFamily="34" charset="0"/>
              </a:rPr>
              <a:t>USE WHATEVER FITS YOU</a:t>
            </a:r>
          </a:p>
          <a:p>
            <a:pPr defTabSz="410766">
              <a:spcBef>
                <a:spcPts val="750"/>
              </a:spcBef>
              <a:spcAft>
                <a:spcPts val="1500"/>
              </a:spcAft>
              <a:defRPr sz="2000" b="0" cap="none" spc="0">
                <a:solidFill>
                  <a:srgbClr val="5E5E5E"/>
                </a:solidFill>
                <a:latin typeface="Helvetica Light"/>
                <a:ea typeface="Helvetica Light"/>
                <a:cs typeface="Helvetica Light"/>
                <a:sym typeface="Helvetica Light"/>
              </a:defRPr>
            </a:pPr>
            <a:r>
              <a:rPr lang="es-ES_tradnl" sz="1200" dirty="0">
                <a:solidFill>
                  <a:schemeClr val="bg1"/>
                </a:solidFill>
                <a:latin typeface="Helvetica" pitchFamily="2" charset="0"/>
                <a:cs typeface="Arial" panose="020B0604020202020204" pitchFamily="34" charset="0"/>
              </a:rPr>
              <a:t>Usa lo que conoces y en lo que te sientas cómodo. </a:t>
            </a:r>
          </a:p>
          <a:p>
            <a:pPr defTabSz="410766">
              <a:spcBef>
                <a:spcPts val="750"/>
              </a:spcBef>
              <a:spcAft>
                <a:spcPts val="1500"/>
              </a:spcAft>
              <a:defRPr sz="2000" b="0" cap="none" spc="0">
                <a:solidFill>
                  <a:srgbClr val="5E5E5E"/>
                </a:solidFill>
                <a:latin typeface="Helvetica Light"/>
                <a:ea typeface="Helvetica Light"/>
                <a:cs typeface="Helvetica Light"/>
                <a:sym typeface="Helvetica Light"/>
              </a:defRPr>
            </a:pPr>
            <a:endParaRPr lang="es-ES_tradnl" sz="1200" dirty="0">
              <a:solidFill>
                <a:schemeClr val="bg1"/>
              </a:solidFill>
              <a:latin typeface="Helvetica" pitchFamily="2" charset="0"/>
              <a:cs typeface="Arial" panose="020B0604020202020204" pitchFamily="34" charset="0"/>
            </a:endParaRPr>
          </a:p>
          <a:p>
            <a:pPr defTabSz="410766">
              <a:spcBef>
                <a:spcPts val="750"/>
              </a:spcBef>
              <a:spcAft>
                <a:spcPts val="1500"/>
              </a:spcAft>
              <a:defRPr sz="2000" b="0" cap="none" spc="0">
                <a:solidFill>
                  <a:srgbClr val="5E5E5E"/>
                </a:solidFill>
                <a:latin typeface="Helvetica Light"/>
                <a:ea typeface="Helvetica Light"/>
                <a:cs typeface="Helvetica Light"/>
                <a:sym typeface="Helvetica Light"/>
              </a:defRPr>
            </a:pPr>
            <a:endParaRPr lang="es-ES_tradnl" sz="1200" b="1" dirty="0">
              <a:solidFill>
                <a:schemeClr val="bg1"/>
              </a:solidFill>
              <a:latin typeface="Helvetica" pitchFamily="2" charset="0"/>
              <a:cs typeface="Arial" panose="020B0604020202020204" pitchFamily="34" charset="0"/>
            </a:endParaRPr>
          </a:p>
          <a:p>
            <a:pPr marL="145073" indent="-145073">
              <a:lnSpc>
                <a:spcPct val="70000"/>
              </a:lnSpc>
              <a:buSzPct val="100000"/>
              <a:buBlip>
                <a:blip r:embed="rId3"/>
              </a:buBlip>
              <a:defRPr>
                <a:solidFill>
                  <a:srgbClr val="000000"/>
                </a:solidFill>
              </a:defRPr>
            </a:pPr>
            <a:r>
              <a:rPr lang="es-ES_tradnl" sz="1100" b="1" spc="100" dirty="0">
                <a:solidFill>
                  <a:schemeClr val="bg2"/>
                </a:solidFill>
                <a:latin typeface="Helvetica" pitchFamily="2" charset="0"/>
                <a:cs typeface="Arial" panose="020B0604020202020204" pitchFamily="34" charset="0"/>
              </a:rPr>
              <a:t>SPEAK!</a:t>
            </a:r>
          </a:p>
          <a:p>
            <a:pPr defTabSz="410766">
              <a:spcBef>
                <a:spcPts val="750"/>
              </a:spcBef>
              <a:spcAft>
                <a:spcPts val="1500"/>
              </a:spcAft>
              <a:defRPr sz="2000" b="0" cap="none" spc="0">
                <a:solidFill>
                  <a:srgbClr val="5E5E5E"/>
                </a:solidFill>
                <a:latin typeface="Helvetica Light"/>
                <a:ea typeface="Helvetica Light"/>
                <a:cs typeface="Helvetica Light"/>
                <a:sym typeface="Helvetica Light"/>
              </a:defRPr>
            </a:pPr>
            <a:r>
              <a:rPr lang="es-ES_tradnl" sz="1200" dirty="0">
                <a:solidFill>
                  <a:schemeClr val="bg1"/>
                </a:solidFill>
                <a:latin typeface="Helvetica" pitchFamily="2" charset="0"/>
                <a:cs typeface="Arial" panose="020B0604020202020204" pitchFamily="34" charset="0"/>
              </a:rPr>
              <a:t>Comunicarse con el equipo puede traer beneficios a la hora de crear nuestra suite.</a:t>
            </a:r>
          </a:p>
          <a:p>
            <a:pPr marL="145073" indent="-145073">
              <a:lnSpc>
                <a:spcPct val="70000"/>
              </a:lnSpc>
              <a:buSzPct val="100000"/>
              <a:buBlip>
                <a:blip r:embed="rId3"/>
              </a:buBlip>
              <a:defRPr>
                <a:solidFill>
                  <a:srgbClr val="000000"/>
                </a:solidFill>
              </a:defRPr>
            </a:pPr>
            <a:r>
              <a:rPr lang="es-ES_tradnl" sz="1100" b="1" spc="100" dirty="0">
                <a:solidFill>
                  <a:schemeClr val="bg2"/>
                </a:solidFill>
                <a:latin typeface="Helvetica" pitchFamily="2" charset="0"/>
                <a:cs typeface="Arial" panose="020B0604020202020204" pitchFamily="34" charset="0"/>
              </a:rPr>
              <a:t>FOLLOW CLEAN CODE</a:t>
            </a:r>
          </a:p>
          <a:p>
            <a:pPr defTabSz="410766">
              <a:spcBef>
                <a:spcPts val="750"/>
              </a:spcBef>
              <a:spcAft>
                <a:spcPts val="1500"/>
              </a:spcAft>
              <a:defRPr sz="2000" b="0" cap="none" spc="0">
                <a:solidFill>
                  <a:srgbClr val="5E5E5E"/>
                </a:solidFill>
                <a:latin typeface="Helvetica Light"/>
                <a:ea typeface="Helvetica Light"/>
                <a:cs typeface="Helvetica Light"/>
                <a:sym typeface="Helvetica Light"/>
              </a:defRPr>
            </a:pPr>
            <a:r>
              <a:rPr lang="es-ES_tradnl" sz="1200" dirty="0">
                <a:solidFill>
                  <a:schemeClr val="bg1"/>
                </a:solidFill>
                <a:latin typeface="Helvetica" pitchFamily="2" charset="0"/>
                <a:cs typeface="Arial" panose="020B0604020202020204" pitchFamily="34" charset="0"/>
              </a:rPr>
              <a:t>Re usar clases, métodos cortos, nombres dicientes, etc. </a:t>
            </a:r>
          </a:p>
          <a:p>
            <a:pPr defTabSz="410766">
              <a:spcBef>
                <a:spcPts val="750"/>
              </a:spcBef>
              <a:spcAft>
                <a:spcPts val="1500"/>
              </a:spcAft>
              <a:defRPr sz="2000" b="0" cap="none" spc="0">
                <a:solidFill>
                  <a:srgbClr val="5E5E5E"/>
                </a:solidFill>
                <a:latin typeface="Helvetica Light"/>
                <a:ea typeface="Helvetica Light"/>
                <a:cs typeface="Helvetica Light"/>
                <a:sym typeface="Helvetica Light"/>
              </a:defRPr>
            </a:pPr>
            <a:endParaRPr lang="es-ES_tradnl" sz="1200" dirty="0">
              <a:solidFill>
                <a:schemeClr val="bg1"/>
              </a:solidFill>
              <a:latin typeface="Helvetica" pitchFamily="2" charset="0"/>
              <a:cs typeface="Arial" panose="020B0604020202020204" pitchFamily="34" charset="0"/>
            </a:endParaRPr>
          </a:p>
          <a:p>
            <a:pPr defTabSz="410766">
              <a:spcBef>
                <a:spcPts val="750"/>
              </a:spcBef>
              <a:spcAft>
                <a:spcPts val="1500"/>
              </a:spcAft>
              <a:defRPr sz="2000" b="0" cap="none" spc="0">
                <a:solidFill>
                  <a:srgbClr val="5E5E5E"/>
                </a:solidFill>
                <a:latin typeface="Helvetica Light"/>
                <a:ea typeface="Helvetica Light"/>
                <a:cs typeface="Helvetica Light"/>
                <a:sym typeface="Helvetica Light"/>
              </a:defRPr>
            </a:pPr>
            <a:endParaRPr lang="es-ES_tradnl" sz="1200" dirty="0">
              <a:solidFill>
                <a:schemeClr val="bg1"/>
              </a:solidFill>
              <a:latin typeface="Helvetica" pitchFamily="2" charset="0"/>
              <a:cs typeface="Arial" panose="020B0604020202020204" pitchFamily="34" charset="0"/>
            </a:endParaRPr>
          </a:p>
        </p:txBody>
      </p:sp>
      <p:sp>
        <p:nvSpPr>
          <p:cNvPr id="8" name="Client Name  Presentation Title  -  1. Chapter Name">
            <a:extLst>
              <a:ext uri="{FF2B5EF4-FFF2-40B4-BE49-F238E27FC236}">
                <a16:creationId xmlns:a16="http://schemas.microsoft.com/office/drawing/2014/main" id="{1460C8AB-8685-1F40-9F68-5925A19B8490}"/>
              </a:ext>
            </a:extLst>
          </p:cNvPr>
          <p:cNvSpPr txBox="1">
            <a:spLocks noGrp="1"/>
          </p:cNvSpPr>
          <p:nvPr>
            <p:ph type="body" sz="quarter" idx="13"/>
          </p:nvPr>
        </p:nvSpPr>
        <p:spPr>
          <a:xfrm>
            <a:off x="851643" y="7404"/>
            <a:ext cx="1272783" cy="390491"/>
          </a:xfrm>
          <a:prstGeom prst="rect">
            <a:avLst/>
          </a:prstGeom>
        </p:spPr>
        <p:txBody>
          <a:bodyPr/>
          <a:lstStyle/>
          <a:p>
            <a:pPr>
              <a:defRPr sz="1600"/>
            </a:pPr>
            <a:r>
              <a:rPr lang="en-US" b="1" dirty="0">
                <a:solidFill>
                  <a:srgbClr val="DE411B"/>
                </a:solidFill>
                <a:sym typeface="Helvetica"/>
              </a:rPr>
              <a:t>API Testing</a:t>
            </a:r>
          </a:p>
        </p:txBody>
      </p:sp>
    </p:spTree>
    <p:extLst>
      <p:ext uri="{BB962C8B-B14F-4D97-AF65-F5344CB8AC3E}">
        <p14:creationId xmlns:p14="http://schemas.microsoft.com/office/powerpoint/2010/main" val="38057019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Slide Number"/>
          <p:cNvSpPr txBox="1">
            <a:spLocks noGrp="1"/>
          </p:cNvSpPr>
          <p:nvPr>
            <p:ph type="sldNum" sz="quarter" idx="2"/>
          </p:nvPr>
        </p:nvSpPr>
        <p:spPr>
          <a:xfrm>
            <a:off x="11949070" y="6644723"/>
            <a:ext cx="187552" cy="19524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spAutoFit/>
          </a:bodyPr>
          <a:lstStyle>
            <a:lvl1pPr defTabSz="410766"/>
          </a:lstStyle>
          <a:p>
            <a:fld id="{86CB4B4D-7CA3-9044-876B-883B54F8677D}" type="slidenum">
              <a:rPr/>
              <a:t>25</a:t>
            </a:fld>
            <a:endParaRPr/>
          </a:p>
        </p:txBody>
      </p:sp>
      <p:sp>
        <p:nvSpPr>
          <p:cNvPr id="655" name="&quot;What is simply dummy text of the printing and typesetting industry has been the industry's standard dummy text ever since the 1500s when an unknown printer took a galley of type and scrambled it to make a type specimen book it has. What is simply dummy "/>
          <p:cNvSpPr txBox="1"/>
          <p:nvPr/>
        </p:nvSpPr>
        <p:spPr>
          <a:xfrm>
            <a:off x="6146974" y="877506"/>
            <a:ext cx="5112187" cy="2311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spAutoFit/>
          </a:bodyPr>
          <a:lstStyle/>
          <a:p>
            <a:pPr defTabSz="410766">
              <a:spcBef>
                <a:spcPts val="1500"/>
              </a:spcBef>
              <a:defRPr sz="2000" b="0" cap="none" spc="0">
                <a:solidFill>
                  <a:srgbClr val="5E5E5E"/>
                </a:solidFill>
                <a:latin typeface="Helvetica Light"/>
                <a:ea typeface="Helvetica Light"/>
                <a:cs typeface="Helvetica Light"/>
                <a:sym typeface="Helvetica Light"/>
              </a:defRPr>
            </a:pPr>
            <a:r>
              <a:rPr lang="en-US" sz="1200" dirty="0">
                <a:latin typeface="Arial" panose="020B0604020202020204" pitchFamily="34" charset="0"/>
                <a:cs typeface="Arial" panose="020B0604020202020204" pitchFamily="34" charset="0"/>
              </a:rPr>
              <a:t>Define the feature files with all your stakeholders using Behavior-Driven Development (BDD). Automatically create documentation that’s up to date and easily shareable.</a:t>
            </a:r>
          </a:p>
          <a:p>
            <a:pPr defTabSz="410766">
              <a:spcBef>
                <a:spcPts val="1500"/>
              </a:spcBef>
              <a:defRPr sz="2000" b="0" cap="none" spc="0">
                <a:solidFill>
                  <a:srgbClr val="5E5E5E"/>
                </a:solidFill>
                <a:latin typeface="Helvetica Light"/>
                <a:ea typeface="Helvetica Light"/>
                <a:cs typeface="Helvetica Light"/>
                <a:sym typeface="Helvetica Light"/>
              </a:defRPr>
            </a:pPr>
            <a:r>
              <a:rPr lang="en-US" sz="1200" dirty="0">
                <a:latin typeface="Arial" panose="020B0604020202020204" pitchFamily="34" charset="0"/>
                <a:cs typeface="Arial" panose="020B0604020202020204" pitchFamily="34" charset="0"/>
              </a:rPr>
              <a:t>Tools &amp; techniques that elevate teams to greatness</a:t>
            </a:r>
          </a:p>
          <a:p>
            <a:pPr defTabSz="410766">
              <a:spcBef>
                <a:spcPts val="1500"/>
              </a:spcBef>
              <a:defRPr sz="2000" b="0" cap="none" spc="0">
                <a:solidFill>
                  <a:srgbClr val="5E5E5E"/>
                </a:solidFill>
                <a:latin typeface="Helvetica Light"/>
                <a:ea typeface="Helvetica Light"/>
                <a:cs typeface="Helvetica Light"/>
                <a:sym typeface="Helvetica Light"/>
              </a:defRPr>
            </a:pP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A Step Definition is a Java method with an expression that links it to one or more Gherkin steps. When Cucumber executes a Gherkin step in a scenario, it will look for a matching step definition to execute.</a:t>
            </a:r>
          </a:p>
          <a:p>
            <a:pPr defTabSz="410766">
              <a:spcBef>
                <a:spcPts val="1500"/>
              </a:spcBef>
              <a:defRPr sz="2000" b="0" cap="none" spc="0">
                <a:solidFill>
                  <a:srgbClr val="5E5E5E"/>
                </a:solidFill>
                <a:latin typeface="Helvetica Light"/>
                <a:ea typeface="Helvetica Light"/>
                <a:cs typeface="Helvetica Light"/>
                <a:sym typeface="Helvetica Light"/>
              </a:defRPr>
            </a:pPr>
            <a:r>
              <a:rPr lang="en-US" sz="1200" dirty="0">
                <a:latin typeface="Arial" panose="020B0604020202020204" pitchFamily="34" charset="0"/>
                <a:cs typeface="Arial" panose="020B0604020202020204" pitchFamily="34" charset="0"/>
                <a:hlinkClick r:id="rId3"/>
              </a:rPr>
              <a:t>https://cucumber.io/docs/cucumber</a:t>
            </a:r>
            <a:endParaRPr lang="en-US" sz="1200" dirty="0">
              <a:latin typeface="Arial" panose="020B0604020202020204" pitchFamily="34" charset="0"/>
              <a:cs typeface="Arial" panose="020B0604020202020204" pitchFamily="34" charset="0"/>
            </a:endParaRPr>
          </a:p>
        </p:txBody>
      </p:sp>
      <p:sp>
        <p:nvSpPr>
          <p:cNvPr id="657" name="Line"/>
          <p:cNvSpPr/>
          <p:nvPr/>
        </p:nvSpPr>
        <p:spPr>
          <a:xfrm flipV="1">
            <a:off x="5530850" y="2372511"/>
            <a:ext cx="1" cy="2045304"/>
          </a:xfrm>
          <a:prstGeom prst="line">
            <a:avLst/>
          </a:prstGeom>
          <a:ln w="25400" cap="rnd">
            <a:solidFill>
              <a:srgbClr val="000000"/>
            </a:solidFill>
            <a:custDash>
              <a:ds d="100000" sp="200000"/>
            </a:custDash>
            <a:miter lim="400000"/>
          </a:ln>
        </p:spPr>
        <p:txBody>
          <a:bodyPr lIns="0" tIns="0" rIns="0" bIns="0" anchor="ctr"/>
          <a:lstStyle/>
          <a:p>
            <a:pPr algn="ctr" defTabSz="412750">
              <a:defRPr sz="3200" cap="none" spc="0"/>
            </a:pPr>
            <a:endParaRPr sz="1600"/>
          </a:p>
        </p:txBody>
      </p:sp>
      <p:pic>
        <p:nvPicPr>
          <p:cNvPr id="8" name="Picture 7">
            <a:extLst>
              <a:ext uri="{FF2B5EF4-FFF2-40B4-BE49-F238E27FC236}">
                <a16:creationId xmlns:a16="http://schemas.microsoft.com/office/drawing/2014/main" id="{0816549F-13F1-B54C-BF7F-6C889D81AD69}"/>
              </a:ext>
            </a:extLst>
          </p:cNvPr>
          <p:cNvPicPr>
            <a:picLocks noChangeAspect="1"/>
          </p:cNvPicPr>
          <p:nvPr/>
        </p:nvPicPr>
        <p:blipFill>
          <a:blip r:embed="rId4"/>
          <a:stretch>
            <a:fillRect/>
          </a:stretch>
        </p:blipFill>
        <p:spPr>
          <a:xfrm>
            <a:off x="1415877" y="2576013"/>
            <a:ext cx="3276600" cy="819150"/>
          </a:xfrm>
          <a:prstGeom prst="rect">
            <a:avLst/>
          </a:prstGeom>
        </p:spPr>
      </p:pic>
      <p:pic>
        <p:nvPicPr>
          <p:cNvPr id="2" name="Picture 1">
            <a:extLst>
              <a:ext uri="{FF2B5EF4-FFF2-40B4-BE49-F238E27FC236}">
                <a16:creationId xmlns:a16="http://schemas.microsoft.com/office/drawing/2014/main" id="{B153673C-6B8C-EE4A-88C5-2DD85BBFAD09}"/>
              </a:ext>
            </a:extLst>
          </p:cNvPr>
          <p:cNvPicPr>
            <a:picLocks noChangeAspect="1"/>
          </p:cNvPicPr>
          <p:nvPr/>
        </p:nvPicPr>
        <p:blipFill>
          <a:blip r:embed="rId5"/>
          <a:stretch>
            <a:fillRect/>
          </a:stretch>
        </p:blipFill>
        <p:spPr>
          <a:xfrm>
            <a:off x="1193627" y="4246365"/>
            <a:ext cx="3721100" cy="965200"/>
          </a:xfrm>
          <a:prstGeom prst="rect">
            <a:avLst/>
          </a:prstGeom>
        </p:spPr>
      </p:pic>
      <p:pic>
        <p:nvPicPr>
          <p:cNvPr id="4" name="Picture 3">
            <a:extLst>
              <a:ext uri="{FF2B5EF4-FFF2-40B4-BE49-F238E27FC236}">
                <a16:creationId xmlns:a16="http://schemas.microsoft.com/office/drawing/2014/main" id="{755C181C-0534-0844-9C54-1DFDC86785D7}"/>
              </a:ext>
            </a:extLst>
          </p:cNvPr>
          <p:cNvPicPr>
            <a:picLocks noChangeAspect="1"/>
          </p:cNvPicPr>
          <p:nvPr/>
        </p:nvPicPr>
        <p:blipFill>
          <a:blip r:embed="rId6"/>
          <a:stretch>
            <a:fillRect/>
          </a:stretch>
        </p:blipFill>
        <p:spPr>
          <a:xfrm>
            <a:off x="6661151" y="3736845"/>
            <a:ext cx="4346937" cy="2412837"/>
          </a:xfrm>
          <a:prstGeom prst="rect">
            <a:avLst/>
          </a:prstGeom>
        </p:spPr>
      </p:pic>
      <p:sp>
        <p:nvSpPr>
          <p:cNvPr id="13" name="Client Name  Presentation Title  -  1. Chapter Name">
            <a:extLst>
              <a:ext uri="{FF2B5EF4-FFF2-40B4-BE49-F238E27FC236}">
                <a16:creationId xmlns:a16="http://schemas.microsoft.com/office/drawing/2014/main" id="{12FDFE69-7150-9543-A06A-BC20F82C753B}"/>
              </a:ext>
            </a:extLst>
          </p:cNvPr>
          <p:cNvSpPr txBox="1">
            <a:spLocks/>
          </p:cNvSpPr>
          <p:nvPr/>
        </p:nvSpPr>
        <p:spPr>
          <a:xfrm>
            <a:off x="851643" y="7404"/>
            <a:ext cx="1272783" cy="3904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marL="0" marR="0" indent="0" algn="l" defTabSz="410766" rtl="0" latinLnBrk="0">
              <a:lnSpc>
                <a:spcPct val="100000"/>
              </a:lnSpc>
              <a:spcBef>
                <a:spcPts val="1500"/>
              </a:spcBef>
              <a:spcAft>
                <a:spcPts val="0"/>
              </a:spcAft>
              <a:buClrTx/>
              <a:buSzTx/>
              <a:buFontTx/>
              <a:buNone/>
              <a:tabLst/>
              <a:defRPr sz="16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49792" marR="0" indent="-132292" algn="l" defTabSz="410766" rtl="0" latinLnBrk="0">
              <a:lnSpc>
                <a:spcPct val="100000"/>
              </a:lnSpc>
              <a:spcBef>
                <a:spcPts val="1500"/>
              </a:spcBef>
              <a:spcAft>
                <a:spcPts val="0"/>
              </a:spcAft>
              <a:buClrTx/>
              <a:buSzPct val="125000"/>
              <a:buFontTx/>
              <a:buChar char="•"/>
              <a:tabLst/>
              <a:defRPr sz="1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767292" marR="0" indent="-132292" algn="l" defTabSz="410766" rtl="0" latinLnBrk="0">
              <a:lnSpc>
                <a:spcPct val="100000"/>
              </a:lnSpc>
              <a:spcBef>
                <a:spcPts val="1500"/>
              </a:spcBef>
              <a:spcAft>
                <a:spcPts val="0"/>
              </a:spcAft>
              <a:buClrTx/>
              <a:buSzPct val="125000"/>
              <a:buFontTx/>
              <a:buChar char="•"/>
              <a:tabLst/>
              <a:defRPr sz="1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1084792" marR="0" indent="-132292" algn="l" defTabSz="410766" rtl="0" latinLnBrk="0">
              <a:lnSpc>
                <a:spcPct val="100000"/>
              </a:lnSpc>
              <a:spcBef>
                <a:spcPts val="1500"/>
              </a:spcBef>
              <a:spcAft>
                <a:spcPts val="0"/>
              </a:spcAft>
              <a:buClrTx/>
              <a:buSzPct val="125000"/>
              <a:buFontTx/>
              <a:buChar char="•"/>
              <a:tabLst/>
              <a:defRPr sz="1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4pPr>
            <a:lvl5pPr marL="1402292" marR="0" indent="-132292" algn="l" defTabSz="410766" rtl="0" latinLnBrk="0">
              <a:lnSpc>
                <a:spcPct val="100000"/>
              </a:lnSpc>
              <a:spcBef>
                <a:spcPts val="1500"/>
              </a:spcBef>
              <a:spcAft>
                <a:spcPts val="0"/>
              </a:spcAft>
              <a:buClrTx/>
              <a:buSzPct val="125000"/>
              <a:buFontTx/>
              <a:buChar char="•"/>
              <a:tabLst/>
              <a:defRPr sz="1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5pPr>
            <a:lvl6pPr marL="1719792" marR="0" indent="-132292" algn="l" defTabSz="410766" rtl="0" latinLnBrk="0">
              <a:lnSpc>
                <a:spcPct val="100000"/>
              </a:lnSpc>
              <a:spcBef>
                <a:spcPts val="1500"/>
              </a:spcBef>
              <a:spcAft>
                <a:spcPts val="0"/>
              </a:spcAft>
              <a:buClrTx/>
              <a:buSzPct val="125000"/>
              <a:buFontTx/>
              <a:buChar char="•"/>
              <a:tabLst/>
              <a:defRPr sz="1000" b="0" i="0" u="none" strike="noStrike" cap="none" spc="0" baseline="0">
                <a:solidFill>
                  <a:srgbClr val="5E5E5E"/>
                </a:solidFill>
                <a:uFillTx/>
                <a:latin typeface="Helvetica Light"/>
                <a:ea typeface="Helvetica Light"/>
                <a:cs typeface="Helvetica Light"/>
                <a:sym typeface="Helvetica Light"/>
              </a:defRPr>
            </a:lvl6pPr>
            <a:lvl7pPr marL="2037292" marR="0" indent="-132292" algn="l" defTabSz="410766" rtl="0" latinLnBrk="0">
              <a:lnSpc>
                <a:spcPct val="100000"/>
              </a:lnSpc>
              <a:spcBef>
                <a:spcPts val="1500"/>
              </a:spcBef>
              <a:spcAft>
                <a:spcPts val="0"/>
              </a:spcAft>
              <a:buClrTx/>
              <a:buSzPct val="125000"/>
              <a:buFontTx/>
              <a:buChar char="•"/>
              <a:tabLst/>
              <a:defRPr sz="1000" b="0" i="0" u="none" strike="noStrike" cap="none" spc="0" baseline="0">
                <a:solidFill>
                  <a:srgbClr val="5E5E5E"/>
                </a:solidFill>
                <a:uFillTx/>
                <a:latin typeface="Helvetica Light"/>
                <a:ea typeface="Helvetica Light"/>
                <a:cs typeface="Helvetica Light"/>
                <a:sym typeface="Helvetica Light"/>
              </a:defRPr>
            </a:lvl7pPr>
            <a:lvl8pPr marL="2354792" marR="0" indent="-132292" algn="l" defTabSz="410766" rtl="0" latinLnBrk="0">
              <a:lnSpc>
                <a:spcPct val="100000"/>
              </a:lnSpc>
              <a:spcBef>
                <a:spcPts val="1500"/>
              </a:spcBef>
              <a:spcAft>
                <a:spcPts val="0"/>
              </a:spcAft>
              <a:buClrTx/>
              <a:buSzPct val="125000"/>
              <a:buFontTx/>
              <a:buChar char="•"/>
              <a:tabLst/>
              <a:defRPr sz="1000" b="0" i="0" u="none" strike="noStrike" cap="none" spc="0" baseline="0">
                <a:solidFill>
                  <a:srgbClr val="5E5E5E"/>
                </a:solidFill>
                <a:uFillTx/>
                <a:latin typeface="Helvetica Light"/>
                <a:ea typeface="Helvetica Light"/>
                <a:cs typeface="Helvetica Light"/>
                <a:sym typeface="Helvetica Light"/>
              </a:defRPr>
            </a:lvl8pPr>
            <a:lvl9pPr marL="2672292" marR="0" indent="-132292" algn="l" defTabSz="410766" rtl="0" latinLnBrk="0">
              <a:lnSpc>
                <a:spcPct val="100000"/>
              </a:lnSpc>
              <a:spcBef>
                <a:spcPts val="1500"/>
              </a:spcBef>
              <a:spcAft>
                <a:spcPts val="0"/>
              </a:spcAft>
              <a:buClrTx/>
              <a:buSzPct val="125000"/>
              <a:buFontTx/>
              <a:buChar char="•"/>
              <a:tabLst/>
              <a:defRPr sz="1000" b="0" i="0" u="none" strike="noStrike" cap="none" spc="0" baseline="0">
                <a:solidFill>
                  <a:srgbClr val="5E5E5E"/>
                </a:solidFill>
                <a:uFillTx/>
                <a:latin typeface="Helvetica Light"/>
                <a:ea typeface="Helvetica Light"/>
                <a:cs typeface="Helvetica Light"/>
                <a:sym typeface="Helvetica Light"/>
              </a:defRPr>
            </a:lvl9pPr>
          </a:lstStyle>
          <a:p>
            <a:pPr>
              <a:defRPr sz="1600"/>
            </a:pPr>
            <a:r>
              <a:rPr lang="en-US" b="1" kern="0" dirty="0">
                <a:solidFill>
                  <a:srgbClr val="DE411B"/>
                </a:solidFill>
                <a:sym typeface="Helvetica"/>
              </a:rPr>
              <a:t>API Testing</a:t>
            </a:r>
          </a:p>
        </p:txBody>
      </p:sp>
    </p:spTree>
    <p:extLst>
      <p:ext uri="{BB962C8B-B14F-4D97-AF65-F5344CB8AC3E}">
        <p14:creationId xmlns:p14="http://schemas.microsoft.com/office/powerpoint/2010/main" val="9567247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Slide Number"/>
          <p:cNvSpPr txBox="1">
            <a:spLocks noGrp="1"/>
          </p:cNvSpPr>
          <p:nvPr>
            <p:ph type="sldNum" sz="quarter" idx="2"/>
          </p:nvPr>
        </p:nvSpPr>
        <p:spPr>
          <a:xfrm>
            <a:off x="11949070" y="6644723"/>
            <a:ext cx="187552" cy="19524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spAutoFit/>
          </a:bodyPr>
          <a:lstStyle>
            <a:lvl1pPr defTabSz="410766"/>
          </a:lstStyle>
          <a:p>
            <a:fld id="{86CB4B4D-7CA3-9044-876B-883B54F8677D}" type="slidenum">
              <a:rPr/>
              <a:t>26</a:t>
            </a:fld>
            <a:endParaRPr/>
          </a:p>
        </p:txBody>
      </p:sp>
      <p:sp>
        <p:nvSpPr>
          <p:cNvPr id="770" name="Client Name  Presentation Title  -  1. Chapter Name"/>
          <p:cNvSpPr txBox="1">
            <a:spLocks noGrp="1"/>
          </p:cNvSpPr>
          <p:nvPr>
            <p:ph type="body" sz="quarter" idx="13"/>
          </p:nvPr>
        </p:nvSpPr>
        <p:spPr>
          <a:xfrm>
            <a:off x="851643" y="7404"/>
            <a:ext cx="1272783" cy="390491"/>
          </a:xfrm>
          <a:prstGeom prst="rect">
            <a:avLst/>
          </a:prstGeom>
        </p:spPr>
        <p:txBody>
          <a:bodyPr/>
          <a:lstStyle/>
          <a:p>
            <a:pPr>
              <a:defRPr sz="1600"/>
            </a:pPr>
            <a:r>
              <a:rPr lang="en-US" b="1" dirty="0">
                <a:solidFill>
                  <a:srgbClr val="DE411B"/>
                </a:solidFill>
                <a:sym typeface="Helvetica"/>
              </a:rPr>
              <a:t>API Testing</a:t>
            </a:r>
          </a:p>
        </p:txBody>
      </p:sp>
      <p:sp>
        <p:nvSpPr>
          <p:cNvPr id="772"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104405" y="1462634"/>
            <a:ext cx="9503641" cy="46118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spAutoFit/>
          </a:bodyPr>
          <a:lstStyle/>
          <a:p>
            <a:pPr marL="342900" indent="-342900" defTabSz="410766">
              <a:spcBef>
                <a:spcPts val="15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US" sz="2000" dirty="0">
                <a:latin typeface="Arial" panose="020B0604020202020204" pitchFamily="34" charset="0"/>
                <a:cs typeface="Arial" panose="020B0604020202020204" pitchFamily="34" charset="0"/>
              </a:rPr>
              <a:t>Rest Assured: </a:t>
            </a:r>
            <a:r>
              <a:rPr lang="en-US" sz="2000" dirty="0">
                <a:latin typeface="Arial" panose="020B0604020202020204" pitchFamily="34" charset="0"/>
                <a:cs typeface="Arial" panose="020B0604020202020204" pitchFamily="34" charset="0"/>
                <a:hlinkClick r:id="rId3"/>
              </a:rPr>
              <a:t>http://rest-assured.io</a:t>
            </a:r>
            <a:endParaRPr lang="en-US" sz="2000" dirty="0">
              <a:latin typeface="Arial" panose="020B0604020202020204" pitchFamily="34" charset="0"/>
              <a:cs typeface="Arial" panose="020B0604020202020204" pitchFamily="34" charset="0"/>
            </a:endParaRPr>
          </a:p>
          <a:p>
            <a:pPr defTabSz="410766">
              <a:spcBef>
                <a:spcPts val="1500"/>
              </a:spcBef>
              <a:defRPr sz="2000" b="0" cap="none" spc="0">
                <a:solidFill>
                  <a:srgbClr val="5E5E5E"/>
                </a:solidFill>
                <a:latin typeface="Helvetica Light"/>
                <a:ea typeface="Helvetica Light"/>
                <a:cs typeface="Helvetica Light"/>
                <a:sym typeface="Helvetica Light"/>
              </a:defRPr>
            </a:pPr>
            <a:r>
              <a:rPr lang="en-GB" sz="2000" u="sng" dirty="0">
                <a:latin typeface="Arial" panose="020B0604020202020204" pitchFamily="34" charset="0"/>
                <a:cs typeface="Arial" panose="020B0604020202020204" pitchFamily="34" charset="0"/>
                <a:sym typeface="Helvetica Light"/>
                <a:hlinkClick r:id="rId4"/>
              </a:rPr>
              <a:t>https://github.com/rest-assured/rest-assured/wiki/Usage</a:t>
            </a:r>
            <a:endParaRPr lang="en-US" sz="2000" dirty="0">
              <a:latin typeface="Arial" panose="020B0604020202020204" pitchFamily="34" charset="0"/>
              <a:cs typeface="Arial" panose="020B0604020202020204" pitchFamily="34" charset="0"/>
            </a:endParaRPr>
          </a:p>
          <a:p>
            <a:pPr marL="342900" indent="-342900" defTabSz="410766">
              <a:spcBef>
                <a:spcPts val="15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US" sz="2000" dirty="0">
                <a:latin typeface="Arial" panose="020B0604020202020204" pitchFamily="34" charset="0"/>
                <a:cs typeface="Arial" panose="020B0604020202020204" pitchFamily="34" charset="0"/>
              </a:rPr>
              <a:t>Bas Dijkstra Rest Assured Workshop: </a:t>
            </a:r>
            <a:r>
              <a:rPr lang="en-GB" sz="2000" u="sng" dirty="0">
                <a:latin typeface="Arial" panose="020B0604020202020204" pitchFamily="34" charset="0"/>
                <a:cs typeface="Arial" panose="020B0604020202020204" pitchFamily="34" charset="0"/>
                <a:sym typeface="Helvetica Light"/>
                <a:hlinkClick r:id="rId5"/>
              </a:rPr>
              <a:t>https://github.com/basdijkstra/rest-assured-workshop</a:t>
            </a:r>
            <a:endParaRPr lang="en-US" sz="2000" dirty="0">
              <a:latin typeface="Arial" panose="020B0604020202020204" pitchFamily="34" charset="0"/>
              <a:cs typeface="Arial" panose="020B0604020202020204" pitchFamily="34" charset="0"/>
            </a:endParaRPr>
          </a:p>
          <a:p>
            <a:pPr marL="342900" indent="-342900" defTabSz="410766">
              <a:spcBef>
                <a:spcPts val="15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US" sz="2000" dirty="0">
                <a:latin typeface="Arial" panose="020B0604020202020204" pitchFamily="34" charset="0"/>
                <a:cs typeface="Arial" panose="020B0604020202020204" pitchFamily="34" charset="0"/>
              </a:rPr>
              <a:t>Rest Assured TA University Course: </a:t>
            </a:r>
            <a:r>
              <a:rPr lang="en-GB" sz="2000" dirty="0">
                <a:latin typeface="Arial" panose="020B0604020202020204" pitchFamily="34" charset="0"/>
                <a:cs typeface="Arial" panose="020B0604020202020204" pitchFamily="34" charset="0"/>
                <a:sym typeface="Helvetica Light"/>
                <a:hlinkClick r:id="rId6"/>
              </a:rPr>
              <a:t>https://testautomationu.applitools.com/automating-your-api-tests-with-rest-assured/</a:t>
            </a:r>
            <a:endParaRPr lang="en-GB" sz="2000" dirty="0">
              <a:latin typeface="Arial" panose="020B0604020202020204" pitchFamily="34" charset="0"/>
              <a:cs typeface="Arial" panose="020B0604020202020204" pitchFamily="34" charset="0"/>
              <a:sym typeface="Helvetica Light"/>
            </a:endParaRPr>
          </a:p>
          <a:p>
            <a:pPr marL="342900" indent="-342900" defTabSz="410766">
              <a:spcBef>
                <a:spcPts val="15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US" sz="2000" dirty="0" err="1">
                <a:latin typeface="Arial" panose="020B0604020202020204" pitchFamily="34" charset="0"/>
                <a:cs typeface="Arial" panose="020B0604020202020204" pitchFamily="34" charset="0"/>
                <a:sym typeface="Helvetica Light"/>
              </a:rPr>
              <a:t>Hamcrest</a:t>
            </a:r>
            <a:r>
              <a:rPr lang="en-US" sz="2000" dirty="0">
                <a:latin typeface="Arial" panose="020B0604020202020204" pitchFamily="34" charset="0"/>
                <a:cs typeface="Arial" panose="020B0604020202020204" pitchFamily="34" charset="0"/>
                <a:sym typeface="Helvetica Light"/>
              </a:rPr>
              <a:t> Matchers: </a:t>
            </a:r>
            <a:r>
              <a:rPr lang="en-GB" sz="2000" u="sng" dirty="0">
                <a:latin typeface="Arial" panose="020B0604020202020204" pitchFamily="34" charset="0"/>
                <a:cs typeface="Arial" panose="020B0604020202020204" pitchFamily="34" charset="0"/>
                <a:sym typeface="Helvetica Light"/>
                <a:hlinkClick r:id="rId7"/>
              </a:rPr>
              <a:t>http://hamcrest.org/JavaHamcrest/javadoc/1.3/org/hamcrest/Matchers.html</a:t>
            </a:r>
            <a:endParaRPr lang="en-GB" sz="2000" u="sng" dirty="0">
              <a:latin typeface="Arial" panose="020B0604020202020204" pitchFamily="34" charset="0"/>
              <a:cs typeface="Arial" panose="020B0604020202020204" pitchFamily="34" charset="0"/>
              <a:sym typeface="Helvetica Light"/>
            </a:endParaRPr>
          </a:p>
          <a:p>
            <a:pPr marL="342900" indent="-342900" defTabSz="410766">
              <a:spcBef>
                <a:spcPts val="15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GB" sz="2000" dirty="0" err="1">
                <a:latin typeface="Arial" panose="020B0604020202020204" pitchFamily="34" charset="0"/>
                <a:cs typeface="Arial" panose="020B0604020202020204" pitchFamily="34" charset="0"/>
                <a:sym typeface="Helvetica Light"/>
              </a:rPr>
              <a:t>Gson</a:t>
            </a:r>
            <a:r>
              <a:rPr lang="en-GB" sz="2000" b="1" dirty="0">
                <a:latin typeface="Arial" panose="020B0604020202020204" pitchFamily="34" charset="0"/>
                <a:cs typeface="Arial" panose="020B0604020202020204" pitchFamily="34" charset="0"/>
                <a:sym typeface="Helvetica Light"/>
              </a:rPr>
              <a:t>: </a:t>
            </a:r>
            <a:r>
              <a:rPr lang="en-GB" sz="2000" dirty="0">
                <a:latin typeface="Arial" panose="020B0604020202020204" pitchFamily="34" charset="0"/>
                <a:cs typeface="Arial" panose="020B0604020202020204" pitchFamily="34" charset="0"/>
                <a:sym typeface="Helvetica Light"/>
                <a:hlinkClick r:id="rId8"/>
              </a:rPr>
              <a:t>https://github.com/google/gson</a:t>
            </a:r>
            <a:endParaRPr lang="en-GB" sz="2000" dirty="0">
              <a:latin typeface="Arial" panose="020B0604020202020204" pitchFamily="34" charset="0"/>
              <a:cs typeface="Arial" panose="020B0604020202020204" pitchFamily="34" charset="0"/>
              <a:sym typeface="Helvetica Light"/>
            </a:endParaRPr>
          </a:p>
          <a:p>
            <a:pPr defTabSz="410766">
              <a:spcBef>
                <a:spcPts val="1500"/>
              </a:spcBef>
              <a:defRPr sz="2000" b="0" cap="none" spc="0">
                <a:solidFill>
                  <a:srgbClr val="5E5E5E"/>
                </a:solidFill>
                <a:latin typeface="Helvetica Light"/>
                <a:ea typeface="Helvetica Light"/>
                <a:cs typeface="Helvetica Light"/>
                <a:sym typeface="Helvetica Light"/>
              </a:defRPr>
            </a:pPr>
            <a:endParaRPr lang="en-GB" sz="2000" dirty="0">
              <a:latin typeface="Arial" panose="020B0604020202020204" pitchFamily="34" charset="0"/>
              <a:cs typeface="Arial" panose="020B0604020202020204" pitchFamily="34" charset="0"/>
              <a:sym typeface="Helvetica Light"/>
            </a:endParaRPr>
          </a:p>
        </p:txBody>
      </p:sp>
      <p:sp>
        <p:nvSpPr>
          <p:cNvPr id="773" name="Title Goes Here"/>
          <p:cNvSpPr txBox="1"/>
          <p:nvPr/>
        </p:nvSpPr>
        <p:spPr>
          <a:xfrm>
            <a:off x="859021" y="983466"/>
            <a:ext cx="6870378"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nSpc>
                <a:spcPct val="80000"/>
              </a:lnSpc>
              <a:defRPr sz="5000" cap="none" spc="-150">
                <a:solidFill>
                  <a:srgbClr val="1D1D1D"/>
                </a:solidFill>
              </a:defRPr>
            </a:lvl1pPr>
          </a:lstStyle>
          <a:p>
            <a:r>
              <a:rPr lang="en-US" sz="2500" dirty="0"/>
              <a:t>Other important info and documents</a:t>
            </a:r>
          </a:p>
        </p:txBody>
      </p:sp>
      <p:sp>
        <p:nvSpPr>
          <p:cNvPr id="2" name="TextBox 1">
            <a:extLst>
              <a:ext uri="{FF2B5EF4-FFF2-40B4-BE49-F238E27FC236}">
                <a16:creationId xmlns:a16="http://schemas.microsoft.com/office/drawing/2014/main" id="{FCFCE811-C92C-154C-A96C-AFD9CA3688B7}"/>
              </a:ext>
            </a:extLst>
          </p:cNvPr>
          <p:cNvSpPr txBox="1"/>
          <p:nvPr/>
        </p:nvSpPr>
        <p:spPr>
          <a:xfrm>
            <a:off x="617517" y="6709558"/>
            <a:ext cx="144334" cy="45204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rtlCol="0">
            <a:spAutoFit/>
          </a:bodyPr>
          <a:lstStyle/>
          <a:p>
            <a:pPr algn="l" defTabSz="821531">
              <a:lnSpc>
                <a:spcPct val="100000"/>
              </a:lnSpc>
              <a:spcBef>
                <a:spcPts val="3000"/>
              </a:spcBef>
            </a:pPr>
            <a:endParaRPr lang="en-US" sz="2000" b="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sp>
        <p:nvSpPr>
          <p:cNvPr id="3" name="TextBox 2">
            <a:extLst>
              <a:ext uri="{FF2B5EF4-FFF2-40B4-BE49-F238E27FC236}">
                <a16:creationId xmlns:a16="http://schemas.microsoft.com/office/drawing/2014/main" id="{57AE8EDB-B347-7D45-8858-1B8D84147A49}"/>
              </a:ext>
            </a:extLst>
          </p:cNvPr>
          <p:cNvSpPr txBox="1"/>
          <p:nvPr/>
        </p:nvSpPr>
        <p:spPr>
          <a:xfrm>
            <a:off x="130629" y="6733309"/>
            <a:ext cx="144334" cy="45204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rtlCol="0">
            <a:spAutoFit/>
          </a:bodyPr>
          <a:lstStyle/>
          <a:p>
            <a:pPr algn="l" defTabSz="821531">
              <a:lnSpc>
                <a:spcPct val="100000"/>
              </a:lnSpc>
              <a:spcBef>
                <a:spcPts val="3000"/>
              </a:spcBef>
            </a:pPr>
            <a:endParaRPr lang="en-US" sz="2000" b="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sp>
        <p:nvSpPr>
          <p:cNvPr id="4" name="TextBox 3">
            <a:extLst>
              <a:ext uri="{FF2B5EF4-FFF2-40B4-BE49-F238E27FC236}">
                <a16:creationId xmlns:a16="http://schemas.microsoft.com/office/drawing/2014/main" id="{A52EC1DC-4A77-5740-8E32-E2B0A9C31415}"/>
              </a:ext>
            </a:extLst>
          </p:cNvPr>
          <p:cNvSpPr txBox="1"/>
          <p:nvPr/>
        </p:nvSpPr>
        <p:spPr>
          <a:xfrm>
            <a:off x="5533901" y="6709558"/>
            <a:ext cx="144334" cy="45204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rtlCol="0">
            <a:spAutoFit/>
          </a:bodyPr>
          <a:lstStyle/>
          <a:p>
            <a:pPr algn="l" defTabSz="821531">
              <a:lnSpc>
                <a:spcPct val="100000"/>
              </a:lnSpc>
              <a:spcBef>
                <a:spcPts val="3000"/>
              </a:spcBef>
            </a:pPr>
            <a:endParaRPr lang="en-US" sz="2000" b="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spTree>
    <p:extLst>
      <p:ext uri="{BB962C8B-B14F-4D97-AF65-F5344CB8AC3E}">
        <p14:creationId xmlns:p14="http://schemas.microsoft.com/office/powerpoint/2010/main" val="41650262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 name="Slide Number"/>
          <p:cNvSpPr txBox="1">
            <a:spLocks noGrp="1"/>
          </p:cNvSpPr>
          <p:nvPr>
            <p:ph type="sldNum" sz="quarter" idx="2"/>
          </p:nvPr>
        </p:nvSpPr>
        <p:spPr>
          <a:xfrm>
            <a:off x="11949070" y="6644723"/>
            <a:ext cx="187552" cy="19524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spAutoFit/>
          </a:bodyPr>
          <a:lstStyle>
            <a:lvl1pPr defTabSz="410766"/>
          </a:lstStyle>
          <a:p>
            <a:fld id="{86CB4B4D-7CA3-9044-876B-883B54F8677D}" type="slidenum">
              <a:rPr/>
              <a:t>27</a:t>
            </a:fld>
            <a:endParaRPr/>
          </a:p>
        </p:txBody>
      </p:sp>
      <p:pic>
        <p:nvPicPr>
          <p:cNvPr id="816" name="Image" descr="Image"/>
          <p:cNvPicPr>
            <a:picLocks noChangeAspect="1"/>
          </p:cNvPicPr>
          <p:nvPr/>
        </p:nvPicPr>
        <p:blipFill>
          <a:blip r:embed="rId3"/>
          <a:srcRect l="53958" r="12729"/>
          <a:stretch>
            <a:fillRect/>
          </a:stretch>
        </p:blipFill>
        <p:spPr>
          <a:xfrm>
            <a:off x="0" y="0"/>
            <a:ext cx="4061471" cy="6858001"/>
          </a:xfrm>
          <a:prstGeom prst="rect">
            <a:avLst/>
          </a:prstGeom>
          <a:ln w="12700">
            <a:miter lim="400000"/>
          </a:ln>
        </p:spPr>
      </p:pic>
      <p:sp>
        <p:nvSpPr>
          <p:cNvPr id="817"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4968427" y="1703121"/>
            <a:ext cx="6650669" cy="44502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spAutoFit/>
          </a:bodyPr>
          <a:lstStyle/>
          <a:p>
            <a:pPr defTabSz="410766">
              <a:spcBef>
                <a:spcPts val="1500"/>
              </a:spcBef>
              <a:defRPr sz="2000" b="0" cap="none" spc="0">
                <a:solidFill>
                  <a:srgbClr val="5E5E5E"/>
                </a:solidFill>
                <a:latin typeface="Helvetica Light"/>
                <a:ea typeface="Helvetica Light"/>
                <a:cs typeface="Helvetica Light"/>
                <a:sym typeface="Helvetica Light"/>
              </a:defRPr>
            </a:pPr>
            <a:r>
              <a:rPr lang="en-GB" sz="2000" dirty="0">
                <a:sym typeface="Helvetica Light"/>
                <a:hlinkClick r:id="rId4"/>
              </a:rPr>
              <a:t>https://developers.themoviedb.org/3/getting-started/introduction</a:t>
            </a:r>
            <a:r>
              <a:rPr sz="1000" dirty="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a:p>
            <a:pPr defTabSz="410766">
              <a:spcBef>
                <a:spcPts val="1500"/>
              </a:spcBef>
              <a:defRPr sz="2000" b="0" cap="none" spc="0">
                <a:solidFill>
                  <a:srgbClr val="5E5E5E"/>
                </a:solidFill>
                <a:latin typeface="Helvetica Light"/>
                <a:ea typeface="Helvetica Light"/>
                <a:cs typeface="Helvetica Light"/>
                <a:sym typeface="Helvetica Light"/>
              </a:defRPr>
            </a:pPr>
            <a:r>
              <a:rPr lang="en-GB" sz="2000" dirty="0">
                <a:sym typeface="Helvetica Light"/>
                <a:hlinkClick r:id="rId5"/>
              </a:rPr>
              <a:t>https://www.themoviedb.org/</a:t>
            </a:r>
            <a:endParaRPr lang="en-GB" sz="1050" dirty="0">
              <a:latin typeface="Arial" panose="020B0604020202020204" pitchFamily="34" charset="0"/>
              <a:cs typeface="Arial" panose="020B0604020202020204" pitchFamily="34" charset="0"/>
            </a:endParaRPr>
          </a:p>
          <a:p>
            <a:pPr defTabSz="410766">
              <a:spcBef>
                <a:spcPts val="1500"/>
              </a:spcBef>
              <a:defRPr sz="2000" b="0" cap="none" spc="0">
                <a:solidFill>
                  <a:srgbClr val="5E5E5E"/>
                </a:solidFill>
                <a:latin typeface="Helvetica Light"/>
                <a:ea typeface="Helvetica Light"/>
                <a:cs typeface="Helvetica Light"/>
                <a:sym typeface="Helvetica Light"/>
              </a:defRPr>
            </a:pPr>
            <a:r>
              <a:rPr lang="en-GB" sz="1400" dirty="0">
                <a:latin typeface="Arial" panose="020B0604020202020204" pitchFamily="34" charset="0"/>
                <a:cs typeface="Arial" panose="020B0604020202020204" pitchFamily="34" charset="0"/>
              </a:rPr>
              <a:t>The mandatory features to cover with the automated tests are</a:t>
            </a:r>
          </a:p>
          <a:p>
            <a:pPr marL="285750" indent="-285750" defTabSz="410766">
              <a:spcBef>
                <a:spcPts val="15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GB" sz="1400" dirty="0">
                <a:latin typeface="Arial" panose="020B0604020202020204" pitchFamily="34" charset="0"/>
                <a:cs typeface="Arial" panose="020B0604020202020204" pitchFamily="34" charset="0"/>
              </a:rPr>
              <a:t>Authentication </a:t>
            </a:r>
          </a:p>
          <a:p>
            <a:pPr marL="285750" indent="-285750" defTabSz="410766">
              <a:spcBef>
                <a:spcPts val="15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GB" sz="1400" dirty="0">
                <a:latin typeface="Arial" panose="020B0604020202020204" pitchFamily="34" charset="0"/>
                <a:cs typeface="Arial" panose="020B0604020202020204" pitchFamily="34" charset="0"/>
              </a:rPr>
              <a:t>Lists </a:t>
            </a:r>
          </a:p>
          <a:p>
            <a:pPr marL="285750" indent="-285750" defTabSz="410766">
              <a:spcBef>
                <a:spcPts val="15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GB" sz="1400" dirty="0">
                <a:latin typeface="Arial" panose="020B0604020202020204" pitchFamily="34" charset="0"/>
                <a:cs typeface="Arial" panose="020B0604020202020204" pitchFamily="34" charset="0"/>
              </a:rPr>
              <a:t>Rate of movies </a:t>
            </a:r>
          </a:p>
          <a:p>
            <a:pPr marL="285750" indent="-285750" defTabSz="410766">
              <a:spcBef>
                <a:spcPts val="15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GB" sz="1400" dirty="0">
                <a:latin typeface="Arial" panose="020B0604020202020204" pitchFamily="34" charset="0"/>
                <a:cs typeface="Arial" panose="020B0604020202020204" pitchFamily="34" charset="0"/>
              </a:rPr>
              <a:t>Rate of tv shows </a:t>
            </a:r>
          </a:p>
          <a:p>
            <a:pPr marL="285750" indent="-285750" defTabSz="410766">
              <a:spcBef>
                <a:spcPts val="15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GB" sz="1400" dirty="0">
                <a:latin typeface="Arial" panose="020B0604020202020204" pitchFamily="34" charset="0"/>
                <a:cs typeface="Arial" panose="020B0604020202020204" pitchFamily="34" charset="0"/>
              </a:rPr>
              <a:t>Rate of tv episodes</a:t>
            </a:r>
          </a:p>
          <a:p>
            <a:pPr defTabSz="410766">
              <a:spcBef>
                <a:spcPts val="1500"/>
              </a:spcBef>
              <a:defRPr sz="2000" b="0" cap="none" spc="0">
                <a:solidFill>
                  <a:srgbClr val="5E5E5E"/>
                </a:solidFill>
                <a:latin typeface="Helvetica Light"/>
                <a:ea typeface="Helvetica Light"/>
                <a:cs typeface="Helvetica Light"/>
                <a:sym typeface="Helvetica Light"/>
              </a:defRPr>
            </a:pPr>
            <a:r>
              <a:rPr lang="en-GB" sz="1400" dirty="0">
                <a:latin typeface="Arial" panose="020B0604020202020204" pitchFamily="34" charset="0"/>
                <a:cs typeface="Arial" panose="020B0604020202020204" pitchFamily="34" charset="0"/>
              </a:rPr>
              <a:t>Must include at least three get, three post and three delete. (There’s no put)</a:t>
            </a:r>
          </a:p>
          <a:p>
            <a:pPr defTabSz="410766">
              <a:spcBef>
                <a:spcPts val="1500"/>
              </a:spcBef>
              <a:defRPr sz="2000" b="0" cap="none" spc="0">
                <a:solidFill>
                  <a:srgbClr val="5E5E5E"/>
                </a:solidFill>
                <a:latin typeface="Helvetica Light"/>
                <a:ea typeface="Helvetica Light"/>
                <a:cs typeface="Helvetica Light"/>
                <a:sym typeface="Helvetica Light"/>
              </a:defRPr>
            </a:pPr>
            <a:r>
              <a:rPr lang="en-GB" sz="1400" dirty="0">
                <a:latin typeface="Arial" panose="020B0604020202020204" pitchFamily="34" charset="0"/>
                <a:cs typeface="Arial" panose="020B0604020202020204" pitchFamily="34" charset="0"/>
              </a:rPr>
              <a:t>Due </a:t>
            </a:r>
            <a:r>
              <a:rPr lang="en-GB" sz="1400">
                <a:latin typeface="Arial" panose="020B0604020202020204" pitchFamily="34" charset="0"/>
                <a:cs typeface="Arial" panose="020B0604020202020204" pitchFamily="34" charset="0"/>
              </a:rPr>
              <a:t>date:</a:t>
            </a:r>
            <a:endParaRPr lang="en-GB" sz="1400" dirty="0">
              <a:solidFill>
                <a:srgbClr val="5E5E5E"/>
              </a:solidFill>
              <a:latin typeface="Arial" panose="020B0604020202020204" pitchFamily="34" charset="0"/>
              <a:cs typeface="Arial" panose="020B0604020202020204" pitchFamily="34" charset="0"/>
            </a:endParaRPr>
          </a:p>
        </p:txBody>
      </p:sp>
      <p:sp>
        <p:nvSpPr>
          <p:cNvPr id="818" name="Title Goes Here"/>
          <p:cNvSpPr txBox="1"/>
          <p:nvPr/>
        </p:nvSpPr>
        <p:spPr>
          <a:xfrm>
            <a:off x="4974537" y="983466"/>
            <a:ext cx="6870377" cy="359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nSpc>
                <a:spcPct val="80000"/>
              </a:lnSpc>
              <a:defRPr sz="5000" cap="none" spc="-150">
                <a:solidFill>
                  <a:srgbClr val="1D1D1D"/>
                </a:solidFill>
              </a:defRPr>
            </a:lvl1pPr>
          </a:lstStyle>
          <a:p>
            <a:r>
              <a:rPr lang="en-US" sz="2500" dirty="0"/>
              <a:t>Challenge:</a:t>
            </a:r>
            <a:endParaRPr sz="2500" dirty="0"/>
          </a:p>
        </p:txBody>
      </p:sp>
      <p:sp>
        <p:nvSpPr>
          <p:cNvPr id="819" name="We are confident in our abilities, our approach and our people so we have nothing to hide from our customers."/>
          <p:cNvSpPr txBox="1"/>
          <p:nvPr/>
        </p:nvSpPr>
        <p:spPr>
          <a:xfrm>
            <a:off x="820337" y="1752357"/>
            <a:ext cx="2447462" cy="7407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nSpc>
                <a:spcPct val="80000"/>
              </a:lnSpc>
              <a:defRPr sz="3600" cap="none" spc="-107"/>
            </a:lvl1pPr>
          </a:lstStyle>
          <a:p>
            <a:r>
              <a:rPr lang="en-US" sz="2800" dirty="0"/>
              <a:t>Now it’s your turn:</a:t>
            </a:r>
          </a:p>
        </p:txBody>
      </p:sp>
      <p:pic>
        <p:nvPicPr>
          <p:cNvPr id="820" name="Image" descr="Image"/>
          <p:cNvPicPr>
            <a:picLocks noChangeAspect="1"/>
          </p:cNvPicPr>
          <p:nvPr/>
        </p:nvPicPr>
        <p:blipFill>
          <a:blip r:embed="rId6"/>
          <a:stretch>
            <a:fillRect/>
          </a:stretch>
        </p:blipFill>
        <p:spPr>
          <a:xfrm>
            <a:off x="48804" y="6650279"/>
            <a:ext cx="214253" cy="160338"/>
          </a:xfrm>
          <a:prstGeom prst="rect">
            <a:avLst/>
          </a:prstGeom>
          <a:ln w="12700">
            <a:miter lim="400000"/>
          </a:ln>
        </p:spPr>
      </p:pic>
      <p:pic>
        <p:nvPicPr>
          <p:cNvPr id="3074" name="Picture 2" descr="The Movie Database - Fotos | Facebook">
            <a:extLst>
              <a:ext uri="{FF2B5EF4-FFF2-40B4-BE49-F238E27FC236}">
                <a16:creationId xmlns:a16="http://schemas.microsoft.com/office/drawing/2014/main" id="{034EF457-9839-B748-BC0E-53EF5E9CBF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23191" y="3069927"/>
            <a:ext cx="1725879" cy="1725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75982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3" name="Image" descr="Image"/>
          <p:cNvPicPr>
            <a:picLocks noChangeAspect="1"/>
          </p:cNvPicPr>
          <p:nvPr/>
        </p:nvPicPr>
        <p:blipFill>
          <a:blip r:embed="rId3"/>
          <a:stretch>
            <a:fillRect/>
          </a:stretch>
        </p:blipFill>
        <p:spPr>
          <a:xfrm>
            <a:off x="0" y="0"/>
            <a:ext cx="12192000" cy="6858000"/>
          </a:xfrm>
          <a:prstGeom prst="rect">
            <a:avLst/>
          </a:prstGeom>
          <a:ln w="12700">
            <a:miter lim="400000"/>
          </a:ln>
        </p:spPr>
      </p:pic>
      <p:sp>
        <p:nvSpPr>
          <p:cNvPr id="455" name="Additional chapter intro…"/>
          <p:cNvSpPr txBox="1"/>
          <p:nvPr/>
        </p:nvSpPr>
        <p:spPr>
          <a:xfrm>
            <a:off x="1508285" y="4863088"/>
            <a:ext cx="7122066"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lnSpc>
                <a:spcPct val="80000"/>
              </a:lnSpc>
              <a:defRPr sz="7000" cap="none" spc="-209"/>
            </a:pPr>
            <a:r>
              <a:rPr lang="en-US" sz="3500" dirty="0"/>
              <a:t>Other Tools not covered in this workshop</a:t>
            </a:r>
            <a:endParaRPr sz="3500" dirty="0"/>
          </a:p>
        </p:txBody>
      </p:sp>
      <p:pic>
        <p:nvPicPr>
          <p:cNvPr id="458" name="Image" descr="Image"/>
          <p:cNvPicPr>
            <a:picLocks noChangeAspect="1"/>
          </p:cNvPicPr>
          <p:nvPr/>
        </p:nvPicPr>
        <p:blipFill>
          <a:blip r:embed="rId4"/>
          <a:stretch>
            <a:fillRect/>
          </a:stretch>
        </p:blipFill>
        <p:spPr>
          <a:xfrm>
            <a:off x="48804" y="6650279"/>
            <a:ext cx="214253" cy="160338"/>
          </a:xfrm>
          <a:prstGeom prst="rect">
            <a:avLst/>
          </a:prstGeom>
          <a:ln w="12700">
            <a:miter lim="400000"/>
          </a:ln>
        </p:spPr>
      </p:pic>
    </p:spTree>
    <p:extLst>
      <p:ext uri="{BB962C8B-B14F-4D97-AF65-F5344CB8AC3E}">
        <p14:creationId xmlns:p14="http://schemas.microsoft.com/office/powerpoint/2010/main" val="4035328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lide Number"/>
          <p:cNvSpPr txBox="1">
            <a:spLocks noGrp="1"/>
          </p:cNvSpPr>
          <p:nvPr>
            <p:ph type="sldNum" sz="quarter" idx="2"/>
          </p:nvPr>
        </p:nvSpPr>
        <p:spPr>
          <a:xfrm>
            <a:off x="12006779" y="6644723"/>
            <a:ext cx="129844" cy="19524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spAutoFit/>
          </a:bodyPr>
          <a:lstStyle>
            <a:lvl1pPr defTabSz="410766">
              <a:defRPr>
                <a:solidFill>
                  <a:srgbClr val="FFFFFF"/>
                </a:solidFill>
              </a:defRPr>
            </a:lvl1pPr>
          </a:lstStyle>
          <a:p>
            <a:fld id="{86CB4B4D-7CA3-9044-876B-883B54F8677D}" type="slidenum">
              <a:t>29</a:t>
            </a:fld>
            <a:endParaRPr/>
          </a:p>
        </p:txBody>
      </p:sp>
      <p:sp>
        <p:nvSpPr>
          <p:cNvPr id="151" name="Rectangle"/>
          <p:cNvSpPr/>
          <p:nvPr/>
        </p:nvSpPr>
        <p:spPr>
          <a:xfrm>
            <a:off x="6093845" y="-2326"/>
            <a:ext cx="6096993" cy="6858001"/>
          </a:xfrm>
          <a:prstGeom prst="rect">
            <a:avLst/>
          </a:prstGeom>
          <a:solidFill>
            <a:srgbClr val="000000"/>
          </a:solidFill>
          <a:ln w="12700">
            <a:miter lim="400000"/>
          </a:ln>
        </p:spPr>
        <p:txBody>
          <a:bodyPr lIns="0" tIns="0" rIns="0" bIns="0" anchor="ctr"/>
          <a:lstStyle/>
          <a:p>
            <a:pPr algn="ctr" defTabSz="412750">
              <a:defRPr sz="3200" cap="none" spc="0"/>
            </a:pPr>
            <a:endParaRPr sz="1600"/>
          </a:p>
        </p:txBody>
      </p:sp>
      <p:pic>
        <p:nvPicPr>
          <p:cNvPr id="156" name="Image" descr="Image"/>
          <p:cNvPicPr>
            <a:picLocks noChangeAspect="1"/>
          </p:cNvPicPr>
          <p:nvPr/>
        </p:nvPicPr>
        <p:blipFill>
          <a:blip r:embed="rId3"/>
          <a:stretch>
            <a:fillRect/>
          </a:stretch>
        </p:blipFill>
        <p:spPr>
          <a:xfrm>
            <a:off x="158375" y="192828"/>
            <a:ext cx="612262" cy="457155"/>
          </a:xfrm>
          <a:prstGeom prst="rect">
            <a:avLst/>
          </a:prstGeom>
          <a:ln w="12700">
            <a:miter lim="400000"/>
          </a:ln>
        </p:spPr>
      </p:pic>
      <p:pic>
        <p:nvPicPr>
          <p:cNvPr id="1026" name="Picture 2" descr="Serenity BDD - Automated Acceptance Testing with Style">
            <a:extLst>
              <a:ext uri="{FF2B5EF4-FFF2-40B4-BE49-F238E27FC236}">
                <a16:creationId xmlns:a16="http://schemas.microsoft.com/office/drawing/2014/main" id="{F2ADE818-0A78-4F4D-9665-CFD0BAAAC6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48" y="1074311"/>
            <a:ext cx="6502400" cy="13589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E951D98-9FC1-0140-8CBB-806EDD171424}"/>
              </a:ext>
            </a:extLst>
          </p:cNvPr>
          <p:cNvPicPr>
            <a:picLocks noChangeAspect="1"/>
          </p:cNvPicPr>
          <p:nvPr/>
        </p:nvPicPr>
        <p:blipFill>
          <a:blip r:embed="rId5"/>
          <a:stretch>
            <a:fillRect/>
          </a:stretch>
        </p:blipFill>
        <p:spPr>
          <a:xfrm>
            <a:off x="1045523" y="2755213"/>
            <a:ext cx="3336322" cy="1342922"/>
          </a:xfrm>
          <a:prstGeom prst="rect">
            <a:avLst/>
          </a:prstGeom>
        </p:spPr>
      </p:pic>
      <p:pic>
        <p:nvPicPr>
          <p:cNvPr id="11" name="Picture 10">
            <a:extLst>
              <a:ext uri="{FF2B5EF4-FFF2-40B4-BE49-F238E27FC236}">
                <a16:creationId xmlns:a16="http://schemas.microsoft.com/office/drawing/2014/main" id="{42DBDEC0-1C6B-4E42-BBF2-6E2E40C7D287}"/>
              </a:ext>
            </a:extLst>
          </p:cNvPr>
          <p:cNvPicPr>
            <a:picLocks noChangeAspect="1"/>
          </p:cNvPicPr>
          <p:nvPr/>
        </p:nvPicPr>
        <p:blipFill>
          <a:blip r:embed="rId6"/>
          <a:stretch>
            <a:fillRect/>
          </a:stretch>
        </p:blipFill>
        <p:spPr>
          <a:xfrm>
            <a:off x="953533" y="4200461"/>
            <a:ext cx="4284313" cy="2409926"/>
          </a:xfrm>
          <a:prstGeom prst="rect">
            <a:avLst/>
          </a:prstGeom>
        </p:spPr>
      </p:pic>
      <p:pic>
        <p:nvPicPr>
          <p:cNvPr id="1030" name="Picture 6" descr="MAVEN ОТ ДЖЕИМСА | Udemy">
            <a:extLst>
              <a:ext uri="{FF2B5EF4-FFF2-40B4-BE49-F238E27FC236}">
                <a16:creationId xmlns:a16="http://schemas.microsoft.com/office/drawing/2014/main" id="{EF4ECF05-0A9B-4E49-BFF0-B62DBA8F2E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41132" y="2161754"/>
            <a:ext cx="3977026" cy="2237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55725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12192000" cy="6615113"/>
          </a:xfrm>
          <a:prstGeom prst="rect">
            <a:avLst/>
          </a:prstGeom>
          <a:ln w="12700">
            <a:miter lim="400000"/>
          </a:ln>
        </p:spPr>
      </p:pic>
      <p:sp>
        <p:nvSpPr>
          <p:cNvPr id="108" name="1"/>
          <p:cNvSpPr/>
          <p:nvPr/>
        </p:nvSpPr>
        <p:spPr>
          <a:xfrm>
            <a:off x="1574800" y="3357583"/>
            <a:ext cx="635000" cy="635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sz="1600"/>
              <a:t>1</a:t>
            </a:r>
          </a:p>
        </p:txBody>
      </p:sp>
      <p:sp>
        <p:nvSpPr>
          <p:cNvPr id="110" name="General template…"/>
          <p:cNvSpPr txBox="1"/>
          <p:nvPr/>
        </p:nvSpPr>
        <p:spPr>
          <a:xfrm>
            <a:off x="1574800" y="4580574"/>
            <a:ext cx="7122066"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lnSpc>
                <a:spcPct val="80000"/>
              </a:lnSpc>
              <a:defRPr sz="7000" cap="none" spc="-209"/>
            </a:pPr>
            <a:r>
              <a:rPr lang="en-US" sz="3500" dirty="0"/>
              <a:t>What’s an API?</a:t>
            </a:r>
            <a:endParaRPr sz="3500" dirty="0"/>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12006778" y="6644723"/>
            <a:ext cx="129844" cy="19524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spAutoFit/>
          </a:bodyPr>
          <a:lstStyle>
            <a:lvl1pPr defTabSz="410766"/>
          </a:lstStyle>
          <a:p>
            <a:fld id="{86CB4B4D-7CA3-9044-876B-883B54F8677D}" type="slidenum">
              <a:t>3</a:t>
            </a:fld>
            <a:endParaRPr dirty="0"/>
          </a:p>
        </p:txBody>
      </p:sp>
      <p:sp>
        <p:nvSpPr>
          <p:cNvPr id="2" name="TextBox 1">
            <a:extLst>
              <a:ext uri="{FF2B5EF4-FFF2-40B4-BE49-F238E27FC236}">
                <a16:creationId xmlns:a16="http://schemas.microsoft.com/office/drawing/2014/main" id="{36AAE6CC-5B7F-114A-86F4-90B790D24E7C}"/>
              </a:ext>
            </a:extLst>
          </p:cNvPr>
          <p:cNvSpPr txBox="1"/>
          <p:nvPr/>
        </p:nvSpPr>
        <p:spPr>
          <a:xfrm>
            <a:off x="380010" y="6745184"/>
            <a:ext cx="144334" cy="45204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rtlCol="0">
            <a:spAutoFit/>
          </a:bodyPr>
          <a:lstStyle/>
          <a:p>
            <a:pPr algn="l" defTabSz="821531">
              <a:lnSpc>
                <a:spcPct val="100000"/>
              </a:lnSpc>
              <a:spcBef>
                <a:spcPts val="3000"/>
              </a:spcBef>
            </a:pPr>
            <a:endParaRPr lang="en-US" sz="2000" b="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sp>
        <p:nvSpPr>
          <p:cNvPr id="3" name="TextBox 2">
            <a:extLst>
              <a:ext uri="{FF2B5EF4-FFF2-40B4-BE49-F238E27FC236}">
                <a16:creationId xmlns:a16="http://schemas.microsoft.com/office/drawing/2014/main" id="{72A3384F-A881-A344-9EBA-65DAEF085F15}"/>
              </a:ext>
            </a:extLst>
          </p:cNvPr>
          <p:cNvSpPr txBox="1"/>
          <p:nvPr/>
        </p:nvSpPr>
        <p:spPr>
          <a:xfrm>
            <a:off x="1294410" y="6745184"/>
            <a:ext cx="144334" cy="45204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rtlCol="0">
            <a:spAutoFit/>
          </a:bodyPr>
          <a:lstStyle/>
          <a:p>
            <a:pPr algn="l" defTabSz="821531">
              <a:lnSpc>
                <a:spcPct val="100000"/>
              </a:lnSpc>
              <a:spcBef>
                <a:spcPts val="3000"/>
              </a:spcBef>
            </a:pPr>
            <a:endParaRPr lang="en-US" sz="2000" b="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spTree>
    <p:extLst>
      <p:ext uri="{BB962C8B-B14F-4D97-AF65-F5344CB8AC3E}">
        <p14:creationId xmlns:p14="http://schemas.microsoft.com/office/powerpoint/2010/main" val="2837395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Slide Number"/>
          <p:cNvSpPr txBox="1">
            <a:spLocks noGrp="1"/>
          </p:cNvSpPr>
          <p:nvPr>
            <p:ph type="sldNum" sz="quarter" idx="2"/>
          </p:nvPr>
        </p:nvSpPr>
        <p:spPr>
          <a:xfrm>
            <a:off x="11949070" y="6644723"/>
            <a:ext cx="187552" cy="19524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spAutoFit/>
          </a:bodyPr>
          <a:lstStyle>
            <a:lvl1pPr defTabSz="410766"/>
          </a:lstStyle>
          <a:p>
            <a:fld id="{86CB4B4D-7CA3-9044-876B-883B54F8677D}" type="slidenum">
              <a:t>30</a:t>
            </a:fld>
            <a:endParaRPr/>
          </a:p>
        </p:txBody>
      </p:sp>
      <p:sp>
        <p:nvSpPr>
          <p:cNvPr id="1012" name="Title Goes Here"/>
          <p:cNvSpPr txBox="1"/>
          <p:nvPr/>
        </p:nvSpPr>
        <p:spPr>
          <a:xfrm>
            <a:off x="2376144" y="817210"/>
            <a:ext cx="6870378" cy="5977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a:lnSpc>
                <a:spcPct val="110000"/>
              </a:lnSpc>
              <a:defRPr sz="7000" cap="none" spc="-209">
                <a:solidFill>
                  <a:srgbClr val="000000"/>
                </a:solidFill>
              </a:defRPr>
            </a:lvl1pPr>
          </a:lstStyle>
          <a:p>
            <a:r>
              <a:rPr lang="en-US" sz="3500" dirty="0"/>
              <a:t>CICD</a:t>
            </a:r>
          </a:p>
        </p:txBody>
      </p:sp>
      <p:sp>
        <p:nvSpPr>
          <p:cNvPr id="11" name="Client Name  Presentation Title  -  1. Chapter Name">
            <a:extLst>
              <a:ext uri="{FF2B5EF4-FFF2-40B4-BE49-F238E27FC236}">
                <a16:creationId xmlns:a16="http://schemas.microsoft.com/office/drawing/2014/main" id="{C80C79ED-F74D-EB42-9827-B3F9FA398063}"/>
              </a:ext>
            </a:extLst>
          </p:cNvPr>
          <p:cNvSpPr txBox="1">
            <a:spLocks/>
          </p:cNvSpPr>
          <p:nvPr/>
        </p:nvSpPr>
        <p:spPr>
          <a:xfrm>
            <a:off x="851643" y="7404"/>
            <a:ext cx="2495875" cy="3904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marL="0" marR="0" indent="0" algn="l" defTabSz="410766" rtl="0" latinLnBrk="0">
              <a:lnSpc>
                <a:spcPct val="100000"/>
              </a:lnSpc>
              <a:spcBef>
                <a:spcPts val="1500"/>
              </a:spcBef>
              <a:spcAft>
                <a:spcPts val="0"/>
              </a:spcAft>
              <a:buClrTx/>
              <a:buSzTx/>
              <a:buFontTx/>
              <a:buNone/>
              <a:tabLst/>
              <a:defRPr sz="16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49792" marR="0" indent="-132292" algn="l" defTabSz="410766" rtl="0" latinLnBrk="0">
              <a:lnSpc>
                <a:spcPct val="100000"/>
              </a:lnSpc>
              <a:spcBef>
                <a:spcPts val="1500"/>
              </a:spcBef>
              <a:spcAft>
                <a:spcPts val="0"/>
              </a:spcAft>
              <a:buClrTx/>
              <a:buSzPct val="125000"/>
              <a:buFontTx/>
              <a:buChar char="•"/>
              <a:tabLst/>
              <a:defRPr sz="1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767292" marR="0" indent="-132292" algn="l" defTabSz="410766" rtl="0" latinLnBrk="0">
              <a:lnSpc>
                <a:spcPct val="100000"/>
              </a:lnSpc>
              <a:spcBef>
                <a:spcPts val="1500"/>
              </a:spcBef>
              <a:spcAft>
                <a:spcPts val="0"/>
              </a:spcAft>
              <a:buClrTx/>
              <a:buSzPct val="125000"/>
              <a:buFontTx/>
              <a:buChar char="•"/>
              <a:tabLst/>
              <a:defRPr sz="1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1084792" marR="0" indent="-132292" algn="l" defTabSz="410766" rtl="0" latinLnBrk="0">
              <a:lnSpc>
                <a:spcPct val="100000"/>
              </a:lnSpc>
              <a:spcBef>
                <a:spcPts val="1500"/>
              </a:spcBef>
              <a:spcAft>
                <a:spcPts val="0"/>
              </a:spcAft>
              <a:buClrTx/>
              <a:buSzPct val="125000"/>
              <a:buFontTx/>
              <a:buChar char="•"/>
              <a:tabLst/>
              <a:defRPr sz="1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4pPr>
            <a:lvl5pPr marL="1402292" marR="0" indent="-132292" algn="l" defTabSz="410766" rtl="0" latinLnBrk="0">
              <a:lnSpc>
                <a:spcPct val="100000"/>
              </a:lnSpc>
              <a:spcBef>
                <a:spcPts val="1500"/>
              </a:spcBef>
              <a:spcAft>
                <a:spcPts val="0"/>
              </a:spcAft>
              <a:buClrTx/>
              <a:buSzPct val="125000"/>
              <a:buFontTx/>
              <a:buChar char="•"/>
              <a:tabLst/>
              <a:defRPr sz="1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5pPr>
            <a:lvl6pPr marL="1719792" marR="0" indent="-132292" algn="l" defTabSz="410766" rtl="0" latinLnBrk="0">
              <a:lnSpc>
                <a:spcPct val="100000"/>
              </a:lnSpc>
              <a:spcBef>
                <a:spcPts val="1500"/>
              </a:spcBef>
              <a:spcAft>
                <a:spcPts val="0"/>
              </a:spcAft>
              <a:buClrTx/>
              <a:buSzPct val="125000"/>
              <a:buFontTx/>
              <a:buChar char="•"/>
              <a:tabLst/>
              <a:defRPr sz="1000" b="0" i="0" u="none" strike="noStrike" cap="none" spc="0" baseline="0">
                <a:solidFill>
                  <a:srgbClr val="5E5E5E"/>
                </a:solidFill>
                <a:uFillTx/>
                <a:latin typeface="Helvetica Light"/>
                <a:ea typeface="Helvetica Light"/>
                <a:cs typeface="Helvetica Light"/>
                <a:sym typeface="Helvetica Light"/>
              </a:defRPr>
            </a:lvl6pPr>
            <a:lvl7pPr marL="2037292" marR="0" indent="-132292" algn="l" defTabSz="410766" rtl="0" latinLnBrk="0">
              <a:lnSpc>
                <a:spcPct val="100000"/>
              </a:lnSpc>
              <a:spcBef>
                <a:spcPts val="1500"/>
              </a:spcBef>
              <a:spcAft>
                <a:spcPts val="0"/>
              </a:spcAft>
              <a:buClrTx/>
              <a:buSzPct val="125000"/>
              <a:buFontTx/>
              <a:buChar char="•"/>
              <a:tabLst/>
              <a:defRPr sz="1000" b="0" i="0" u="none" strike="noStrike" cap="none" spc="0" baseline="0">
                <a:solidFill>
                  <a:srgbClr val="5E5E5E"/>
                </a:solidFill>
                <a:uFillTx/>
                <a:latin typeface="Helvetica Light"/>
                <a:ea typeface="Helvetica Light"/>
                <a:cs typeface="Helvetica Light"/>
                <a:sym typeface="Helvetica Light"/>
              </a:defRPr>
            </a:lvl7pPr>
            <a:lvl8pPr marL="2354792" marR="0" indent="-132292" algn="l" defTabSz="410766" rtl="0" latinLnBrk="0">
              <a:lnSpc>
                <a:spcPct val="100000"/>
              </a:lnSpc>
              <a:spcBef>
                <a:spcPts val="1500"/>
              </a:spcBef>
              <a:spcAft>
                <a:spcPts val="0"/>
              </a:spcAft>
              <a:buClrTx/>
              <a:buSzPct val="125000"/>
              <a:buFontTx/>
              <a:buChar char="•"/>
              <a:tabLst/>
              <a:defRPr sz="1000" b="0" i="0" u="none" strike="noStrike" cap="none" spc="0" baseline="0">
                <a:solidFill>
                  <a:srgbClr val="5E5E5E"/>
                </a:solidFill>
                <a:uFillTx/>
                <a:latin typeface="Helvetica Light"/>
                <a:ea typeface="Helvetica Light"/>
                <a:cs typeface="Helvetica Light"/>
                <a:sym typeface="Helvetica Light"/>
              </a:defRPr>
            </a:lvl8pPr>
            <a:lvl9pPr marL="2672292" marR="0" indent="-132292" algn="l" defTabSz="410766" rtl="0" latinLnBrk="0">
              <a:lnSpc>
                <a:spcPct val="100000"/>
              </a:lnSpc>
              <a:spcBef>
                <a:spcPts val="1500"/>
              </a:spcBef>
              <a:spcAft>
                <a:spcPts val="0"/>
              </a:spcAft>
              <a:buClrTx/>
              <a:buSzPct val="125000"/>
              <a:buFontTx/>
              <a:buChar char="•"/>
              <a:tabLst/>
              <a:defRPr sz="1000" b="0" i="0" u="none" strike="noStrike" cap="none" spc="0" baseline="0">
                <a:solidFill>
                  <a:srgbClr val="5E5E5E"/>
                </a:solidFill>
                <a:uFillTx/>
                <a:latin typeface="Helvetica Light"/>
                <a:ea typeface="Helvetica Light"/>
                <a:cs typeface="Helvetica Light"/>
                <a:sym typeface="Helvetica Light"/>
              </a:defRPr>
            </a:lvl9pPr>
          </a:lstStyle>
          <a:p>
            <a:pPr>
              <a:defRPr sz="1600"/>
            </a:pPr>
            <a:r>
              <a:rPr lang="en-US" b="1" kern="0">
                <a:solidFill>
                  <a:srgbClr val="929292"/>
                </a:solidFill>
                <a:latin typeface="+mn-lt"/>
                <a:ea typeface="+mn-ea"/>
                <a:cs typeface="+mn-cs"/>
                <a:sym typeface="Helvetica"/>
              </a:rPr>
              <a:t>Internship </a:t>
            </a:r>
            <a:r>
              <a:rPr lang="en-US" kern="0">
                <a:solidFill>
                  <a:srgbClr val="929292"/>
                </a:solidFill>
              </a:rPr>
              <a:t>- </a:t>
            </a:r>
            <a:r>
              <a:rPr lang="en-US" kern="0"/>
              <a:t> </a:t>
            </a:r>
            <a:r>
              <a:rPr lang="en-US" b="1" kern="0">
                <a:solidFill>
                  <a:srgbClr val="DE411B"/>
                </a:solidFill>
                <a:latin typeface="+mn-lt"/>
                <a:ea typeface="+mn-ea"/>
                <a:cs typeface="+mn-cs"/>
                <a:sym typeface="Helvetica"/>
              </a:rPr>
              <a:t>Api Testing</a:t>
            </a:r>
            <a:endParaRPr lang="en-US" b="1" kern="0" dirty="0">
              <a:solidFill>
                <a:srgbClr val="DE411B"/>
              </a:solidFill>
              <a:latin typeface="+mn-lt"/>
              <a:ea typeface="+mn-ea"/>
              <a:cs typeface="+mn-cs"/>
              <a:sym typeface="Helvetica"/>
            </a:endParaRPr>
          </a:p>
        </p:txBody>
      </p:sp>
      <p:pic>
        <p:nvPicPr>
          <p:cNvPr id="7" name="Picture 6">
            <a:extLst>
              <a:ext uri="{FF2B5EF4-FFF2-40B4-BE49-F238E27FC236}">
                <a16:creationId xmlns:a16="http://schemas.microsoft.com/office/drawing/2014/main" id="{BAE96EC2-310C-A944-9F28-578898D2F22A}"/>
              </a:ext>
            </a:extLst>
          </p:cNvPr>
          <p:cNvPicPr>
            <a:picLocks noChangeAspect="1"/>
          </p:cNvPicPr>
          <p:nvPr/>
        </p:nvPicPr>
        <p:blipFill>
          <a:blip r:embed="rId2"/>
          <a:stretch>
            <a:fillRect/>
          </a:stretch>
        </p:blipFill>
        <p:spPr>
          <a:xfrm>
            <a:off x="1989307" y="1724251"/>
            <a:ext cx="8213386" cy="4424720"/>
          </a:xfrm>
          <a:prstGeom prst="rect">
            <a:avLst/>
          </a:prstGeom>
        </p:spPr>
      </p:pic>
    </p:spTree>
    <p:extLst>
      <p:ext uri="{BB962C8B-B14F-4D97-AF65-F5344CB8AC3E}">
        <p14:creationId xmlns:p14="http://schemas.microsoft.com/office/powerpoint/2010/main" val="37871204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erson sitting at a beach&#10;&#10;Description automatically generated">
            <a:extLst>
              <a:ext uri="{FF2B5EF4-FFF2-40B4-BE49-F238E27FC236}">
                <a16:creationId xmlns:a16="http://schemas.microsoft.com/office/drawing/2014/main" id="{422A433D-BAF7-7B43-834A-670D5396C77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5000"/>
                    </a14:imgEffect>
                  </a14:imgLayer>
                </a14:imgProps>
              </a:ext>
              <a:ext uri="{28A0092B-C50C-407E-A947-70E740481C1C}">
                <a14:useLocalDpi xmlns:a14="http://schemas.microsoft.com/office/drawing/2010/main" val="0"/>
              </a:ext>
            </a:extLst>
          </a:blip>
          <a:stretch>
            <a:fillRect/>
          </a:stretch>
        </p:blipFill>
        <p:spPr>
          <a:xfrm>
            <a:off x="13905" y="0"/>
            <a:ext cx="12164190" cy="6858000"/>
          </a:xfrm>
          <a:prstGeom prst="rect">
            <a:avLst/>
          </a:prstGeom>
        </p:spPr>
      </p:pic>
      <p:pic>
        <p:nvPicPr>
          <p:cNvPr id="8" name="Image" descr="Image">
            <a:extLst>
              <a:ext uri="{FF2B5EF4-FFF2-40B4-BE49-F238E27FC236}">
                <a16:creationId xmlns:a16="http://schemas.microsoft.com/office/drawing/2014/main" id="{DF494B0F-EC10-4941-BCAC-8C8CEA58426C}"/>
              </a:ext>
            </a:extLst>
          </p:cNvPr>
          <p:cNvPicPr>
            <a:picLocks noChangeAspect="1"/>
          </p:cNvPicPr>
          <p:nvPr/>
        </p:nvPicPr>
        <p:blipFill>
          <a:blip r:embed="rId5"/>
          <a:stretch>
            <a:fillRect/>
          </a:stretch>
        </p:blipFill>
        <p:spPr>
          <a:xfrm>
            <a:off x="48804" y="6650279"/>
            <a:ext cx="214253" cy="160338"/>
          </a:xfrm>
          <a:prstGeom prst="rect">
            <a:avLst/>
          </a:prstGeom>
          <a:ln w="12700">
            <a:miter lim="400000"/>
          </a:ln>
        </p:spPr>
      </p:pic>
      <p:sp>
        <p:nvSpPr>
          <p:cNvPr id="3" name="Rectangle 2">
            <a:extLst>
              <a:ext uri="{FF2B5EF4-FFF2-40B4-BE49-F238E27FC236}">
                <a16:creationId xmlns:a16="http://schemas.microsoft.com/office/drawing/2014/main" id="{950DB61C-CBEF-2942-9773-C7BB4A4E7A73}"/>
              </a:ext>
            </a:extLst>
          </p:cNvPr>
          <p:cNvSpPr/>
          <p:nvPr/>
        </p:nvSpPr>
        <p:spPr>
          <a:xfrm>
            <a:off x="1523422" y="4102380"/>
            <a:ext cx="969521" cy="246221"/>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412750" hangingPunct="0"/>
            <a:endParaRPr lang="en-RO" sz="1600" b="1">
              <a:solidFill>
                <a:srgbClr val="FFFFFF"/>
              </a:solidFill>
              <a:sym typeface="Helvetica"/>
            </a:endParaRPr>
          </a:p>
        </p:txBody>
      </p:sp>
      <p:pic>
        <p:nvPicPr>
          <p:cNvPr id="6" name="Image" descr="Image">
            <a:extLst>
              <a:ext uri="{FF2B5EF4-FFF2-40B4-BE49-F238E27FC236}">
                <a16:creationId xmlns:a16="http://schemas.microsoft.com/office/drawing/2014/main" id="{534EC55A-32CA-134A-9B7D-7B49689292C3}"/>
              </a:ext>
            </a:extLst>
          </p:cNvPr>
          <p:cNvPicPr>
            <a:picLocks noChangeAspect="1"/>
          </p:cNvPicPr>
          <p:nvPr/>
        </p:nvPicPr>
        <p:blipFill>
          <a:blip r:embed="rId6"/>
          <a:stretch>
            <a:fillRect/>
          </a:stretch>
        </p:blipFill>
        <p:spPr>
          <a:xfrm>
            <a:off x="1285875" y="3521688"/>
            <a:ext cx="920905" cy="302684"/>
          </a:xfrm>
          <a:prstGeom prst="rect">
            <a:avLst/>
          </a:prstGeom>
          <a:ln w="12700">
            <a:miter lim="400000"/>
          </a:ln>
        </p:spPr>
      </p:pic>
      <p:sp>
        <p:nvSpPr>
          <p:cNvPr id="7" name="Title Goes Here">
            <a:extLst>
              <a:ext uri="{FF2B5EF4-FFF2-40B4-BE49-F238E27FC236}">
                <a16:creationId xmlns:a16="http://schemas.microsoft.com/office/drawing/2014/main" id="{AF84A02E-3583-1949-A9B3-7DDB6DAFDE93}"/>
              </a:ext>
            </a:extLst>
          </p:cNvPr>
          <p:cNvSpPr txBox="1"/>
          <p:nvPr/>
        </p:nvSpPr>
        <p:spPr>
          <a:xfrm>
            <a:off x="1523422" y="4583521"/>
            <a:ext cx="6870378" cy="445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nSpc>
                <a:spcPct val="80000"/>
              </a:lnSpc>
              <a:defRPr sz="5000" cap="none" spc="-150">
                <a:solidFill>
                  <a:srgbClr val="1D1D1D"/>
                </a:solidFill>
              </a:defRPr>
            </a:lvl1pPr>
          </a:lstStyle>
          <a:p>
            <a:r>
              <a:rPr lang="en-US" sz="3200" b="1" dirty="0">
                <a:solidFill>
                  <a:schemeClr val="tx1"/>
                </a:solidFill>
              </a:rPr>
              <a:t>Questions?</a:t>
            </a:r>
          </a:p>
        </p:txBody>
      </p:sp>
    </p:spTree>
    <p:extLst>
      <p:ext uri="{BB962C8B-B14F-4D97-AF65-F5344CB8AC3E}">
        <p14:creationId xmlns:p14="http://schemas.microsoft.com/office/powerpoint/2010/main" val="4061763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11" name="Change client logo, title, and subtitle when using"/>
          <p:cNvSpPr txBox="1"/>
          <p:nvPr/>
        </p:nvSpPr>
        <p:spPr>
          <a:xfrm>
            <a:off x="1436208" y="4149686"/>
            <a:ext cx="7122066" cy="4252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spAutoFit/>
          </a:bodyPr>
          <a:lstStyle/>
          <a:p>
            <a:pPr defTabSz="235131" hangingPunct="0">
              <a:lnSpc>
                <a:spcPct val="90000"/>
              </a:lnSpc>
            </a:pPr>
            <a:r>
              <a:rPr lang="en-US" sz="900" b="1" kern="0" cap="all" spc="90" dirty="0">
                <a:solidFill>
                  <a:srgbClr val="FFFFFF"/>
                </a:solidFill>
                <a:latin typeface="Arial" panose="020B0604020202020204"/>
                <a:sym typeface="Helvetica"/>
              </a:rPr>
              <a:t>Santiago CABRALES</a:t>
            </a:r>
          </a:p>
          <a:p>
            <a:pPr defTabSz="235131" hangingPunct="0">
              <a:lnSpc>
                <a:spcPct val="90000"/>
              </a:lnSpc>
            </a:pPr>
            <a:endParaRPr lang="en-US" sz="900" b="1" kern="0" cap="all" spc="90" dirty="0">
              <a:solidFill>
                <a:srgbClr val="FFFFFF"/>
              </a:solidFill>
              <a:latin typeface="Arial" panose="020B0604020202020204"/>
              <a:sym typeface="Helvetica"/>
            </a:endParaRPr>
          </a:p>
          <a:p>
            <a:pPr defTabSz="235131" hangingPunct="0">
              <a:lnSpc>
                <a:spcPct val="90000"/>
              </a:lnSpc>
            </a:pPr>
            <a:r>
              <a:rPr lang="en-US" sz="900" b="1" kern="0" cap="all" spc="90" dirty="0">
                <a:solidFill>
                  <a:srgbClr val="FFFFFF"/>
                </a:solidFill>
                <a:latin typeface="Arial" panose="020B0604020202020204"/>
                <a:sym typeface="Helvetica"/>
                <a:hlinkClick r:id="rId3"/>
              </a:rPr>
              <a:t>Santiago.CABRALES@ENDAVA.COM</a:t>
            </a:r>
            <a:endParaRPr lang="en-US" sz="900" b="1" kern="0" cap="all" spc="90" dirty="0">
              <a:solidFill>
                <a:srgbClr val="FFFFFF"/>
              </a:solidFill>
              <a:latin typeface="Arial" panose="020B0604020202020204"/>
              <a:sym typeface="Helvetica"/>
            </a:endParaRPr>
          </a:p>
        </p:txBody>
      </p:sp>
      <p:sp>
        <p:nvSpPr>
          <p:cNvPr id="412" name="Insert presentation…"/>
          <p:cNvSpPr txBox="1"/>
          <p:nvPr/>
        </p:nvSpPr>
        <p:spPr>
          <a:xfrm>
            <a:off x="1436208" y="3187908"/>
            <a:ext cx="7122066" cy="4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spAutoFit/>
          </a:bodyPr>
          <a:lstStyle/>
          <a:p>
            <a:pPr defTabSz="235131" hangingPunct="0">
              <a:lnSpc>
                <a:spcPct val="80000"/>
              </a:lnSpc>
              <a:defRPr sz="7000" cap="none" spc="-209"/>
            </a:pPr>
            <a:r>
              <a:rPr lang="en-US" sz="3500" b="1" kern="0" spc="-105" dirty="0">
                <a:solidFill>
                  <a:srgbClr val="FFFFFF"/>
                </a:solidFill>
                <a:latin typeface="Arial" panose="020B0604020202020204"/>
                <a:sym typeface="Helvetica"/>
              </a:rPr>
              <a:t>THANK YOU!</a:t>
            </a:r>
            <a:endParaRPr sz="3500" b="1" kern="0" spc="-105" dirty="0">
              <a:solidFill>
                <a:srgbClr val="FFFFFF"/>
              </a:solidFill>
              <a:latin typeface="Arial" panose="020B0604020202020204"/>
              <a:sym typeface="Helvetica"/>
            </a:endParaRPr>
          </a:p>
        </p:txBody>
      </p:sp>
      <p:pic>
        <p:nvPicPr>
          <p:cNvPr id="413" name="Image" descr="Image"/>
          <p:cNvPicPr>
            <a:picLocks noChangeAspect="1"/>
          </p:cNvPicPr>
          <p:nvPr/>
        </p:nvPicPr>
        <p:blipFill>
          <a:blip r:embed="rId4"/>
          <a:stretch>
            <a:fillRect/>
          </a:stretch>
        </p:blipFill>
        <p:spPr>
          <a:xfrm>
            <a:off x="9246384" y="4871091"/>
            <a:ext cx="1358305" cy="457155"/>
          </a:xfrm>
          <a:prstGeom prst="rect">
            <a:avLst/>
          </a:prstGeom>
          <a:ln w="12700">
            <a:miter lim="400000"/>
          </a:ln>
        </p:spPr>
      </p:pic>
      <p:sp>
        <p:nvSpPr>
          <p:cNvPr id="415" name="Rectangle"/>
          <p:cNvSpPr/>
          <p:nvPr/>
        </p:nvSpPr>
        <p:spPr>
          <a:xfrm>
            <a:off x="1555926" y="3924864"/>
            <a:ext cx="206835" cy="24272"/>
          </a:xfrm>
          <a:prstGeom prst="rect">
            <a:avLst/>
          </a:prstGeom>
          <a:solidFill>
            <a:srgbClr val="FFFFFF"/>
          </a:solidFill>
          <a:ln w="12700">
            <a:miter lim="400000"/>
          </a:ln>
        </p:spPr>
        <p:txBody>
          <a:bodyPr lIns="0" tIns="0" rIns="0" bIns="0" anchor="ctr"/>
          <a:lstStyle/>
          <a:p>
            <a:pPr algn="ctr" defTabSz="412750" hangingPunct="0">
              <a:defRPr sz="3200" cap="none" spc="0"/>
            </a:pPr>
            <a:endParaRPr sz="1600" b="1" kern="0">
              <a:solidFill>
                <a:srgbClr val="FFFFFF"/>
              </a:solidFill>
              <a:latin typeface="Arial" panose="020B0604020202020204"/>
              <a:sym typeface="Helvetica"/>
            </a:endParaRPr>
          </a:p>
        </p:txBody>
      </p:sp>
    </p:spTree>
    <p:extLst>
      <p:ext uri="{BB962C8B-B14F-4D97-AF65-F5344CB8AC3E}">
        <p14:creationId xmlns:p14="http://schemas.microsoft.com/office/powerpoint/2010/main" val="26112932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Slide Number"/>
          <p:cNvSpPr txBox="1">
            <a:spLocks noGrp="1"/>
          </p:cNvSpPr>
          <p:nvPr>
            <p:ph type="sldNum" sz="quarter" idx="2"/>
          </p:nvPr>
        </p:nvSpPr>
        <p:spPr>
          <a:xfrm>
            <a:off x="11949070" y="6644723"/>
            <a:ext cx="187552" cy="19524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spAutoFit/>
          </a:bodyPr>
          <a:lstStyle>
            <a:lvl1pPr defTabSz="410766"/>
          </a:lstStyle>
          <a:p>
            <a:fld id="{86CB4B4D-7CA3-9044-876B-883B54F8677D}" type="slidenum">
              <a:rPr/>
              <a:t>4</a:t>
            </a:fld>
            <a:endParaRPr/>
          </a:p>
        </p:txBody>
      </p:sp>
      <p:sp>
        <p:nvSpPr>
          <p:cNvPr id="655" name="&quot;What is simply dummy text of the printing and typesetting industry has been the industry's standard dummy text ever since the 1500s when an unknown printer took a galley of type and scrambled it to make a type specimen book it has. What is simply dummy "/>
          <p:cNvSpPr txBox="1"/>
          <p:nvPr/>
        </p:nvSpPr>
        <p:spPr>
          <a:xfrm>
            <a:off x="6149527" y="2084882"/>
            <a:ext cx="4205745" cy="2311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spAutoFit/>
          </a:bodyPr>
          <a:lstStyle/>
          <a:p>
            <a:pPr defTabSz="410766">
              <a:spcBef>
                <a:spcPts val="1500"/>
              </a:spcBef>
              <a:defRPr sz="2000" b="0" cap="none" spc="0">
                <a:solidFill>
                  <a:srgbClr val="5E5E5E"/>
                </a:solidFill>
                <a:latin typeface="Helvetica Light"/>
                <a:ea typeface="Helvetica Light"/>
                <a:cs typeface="Helvetica Light"/>
                <a:sym typeface="Helvetica Light"/>
              </a:defRPr>
            </a:pPr>
            <a:r>
              <a:rPr lang="en-US" sz="1200" dirty="0">
                <a:latin typeface="Arial" panose="020B0604020202020204" pitchFamily="34" charset="0"/>
                <a:cs typeface="Arial" panose="020B0604020202020204" pitchFamily="34" charset="0"/>
              </a:rPr>
              <a:t>API is an acronym for Application Programming Interface.</a:t>
            </a:r>
          </a:p>
          <a:p>
            <a:pPr defTabSz="410766">
              <a:spcBef>
                <a:spcPts val="1500"/>
              </a:spcBef>
              <a:defRPr sz="2000" b="0" cap="none" spc="0">
                <a:solidFill>
                  <a:srgbClr val="5E5E5E"/>
                </a:solidFill>
                <a:latin typeface="Helvetica Light"/>
                <a:ea typeface="Helvetica Light"/>
                <a:cs typeface="Helvetica Light"/>
                <a:sym typeface="Helvetica Light"/>
              </a:defRPr>
            </a:pPr>
            <a:r>
              <a:rPr lang="en-US" sz="1200" dirty="0">
                <a:latin typeface="Arial" panose="020B0604020202020204" pitchFamily="34" charset="0"/>
                <a:cs typeface="Arial" panose="020B0604020202020204" pitchFamily="34" charset="0"/>
              </a:rPr>
              <a:t>It enables communication and data exchange between two separate software systems. A software system implementing an API contains functions/sub-routines which can be executed by another software system.</a:t>
            </a:r>
          </a:p>
          <a:p>
            <a:pPr defTabSz="410766">
              <a:spcBef>
                <a:spcPts val="1500"/>
              </a:spcBef>
              <a:defRPr sz="2000" b="0" cap="none" spc="0">
                <a:solidFill>
                  <a:srgbClr val="5E5E5E"/>
                </a:solidFill>
                <a:latin typeface="Helvetica Light"/>
                <a:ea typeface="Helvetica Light"/>
                <a:cs typeface="Helvetica Light"/>
                <a:sym typeface="Helvetica Light"/>
              </a:defRPr>
            </a:pPr>
            <a:r>
              <a:rPr lang="en-US" sz="1200" dirty="0">
                <a:latin typeface="Arial" panose="020B0604020202020204" pitchFamily="34" charset="0"/>
                <a:cs typeface="Arial" panose="020B0604020202020204" pitchFamily="34" charset="0"/>
              </a:rPr>
              <a:t>A way of accessing the application without using a Web Browser or the Graphical User Interface (GUI).</a:t>
            </a:r>
          </a:p>
          <a:p>
            <a:pPr defTabSz="410766">
              <a:spcBef>
                <a:spcPts val="1500"/>
              </a:spcBef>
              <a:defRPr sz="2000" b="0" cap="none" spc="0">
                <a:solidFill>
                  <a:srgbClr val="5E5E5E"/>
                </a:solidFill>
                <a:latin typeface="Helvetica Light"/>
                <a:ea typeface="Helvetica Light"/>
                <a:cs typeface="Helvetica Light"/>
                <a:sym typeface="Helvetica Light"/>
              </a:defRPr>
            </a:pPr>
            <a:r>
              <a:rPr lang="en-US" sz="1200" dirty="0">
                <a:latin typeface="Arial" panose="020B0604020202020204" pitchFamily="34" charset="0"/>
                <a:cs typeface="Arial" panose="020B0604020202020204" pitchFamily="34" charset="0"/>
              </a:rPr>
              <a:t>Interface to an application designed for other computer systems to use. </a:t>
            </a:r>
          </a:p>
        </p:txBody>
      </p:sp>
      <p:sp>
        <p:nvSpPr>
          <p:cNvPr id="657" name="Line"/>
          <p:cNvSpPr/>
          <p:nvPr/>
        </p:nvSpPr>
        <p:spPr>
          <a:xfrm flipV="1">
            <a:off x="5530850" y="2372511"/>
            <a:ext cx="1" cy="2045304"/>
          </a:xfrm>
          <a:prstGeom prst="line">
            <a:avLst/>
          </a:prstGeom>
          <a:ln w="25400" cap="rnd">
            <a:solidFill>
              <a:srgbClr val="000000"/>
            </a:solidFill>
            <a:custDash>
              <a:ds d="100000" sp="200000"/>
            </a:custDash>
            <a:miter lim="400000"/>
          </a:ln>
        </p:spPr>
        <p:txBody>
          <a:bodyPr lIns="0" tIns="0" rIns="0" bIns="0" anchor="ctr"/>
          <a:lstStyle/>
          <a:p>
            <a:pPr algn="ctr" defTabSz="412750">
              <a:defRPr sz="3200" cap="none" spc="0"/>
            </a:pPr>
            <a:endParaRPr sz="1600"/>
          </a:p>
        </p:txBody>
      </p:sp>
      <p:pic>
        <p:nvPicPr>
          <p:cNvPr id="8" name="Picture 7">
            <a:extLst>
              <a:ext uri="{FF2B5EF4-FFF2-40B4-BE49-F238E27FC236}">
                <a16:creationId xmlns:a16="http://schemas.microsoft.com/office/drawing/2014/main" id="{913D9BFE-2D85-0A48-890F-FBB46ED3A8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599" y="1779732"/>
            <a:ext cx="4357575" cy="2905050"/>
          </a:xfrm>
          <a:prstGeom prst="rect">
            <a:avLst/>
          </a:prstGeom>
        </p:spPr>
      </p:pic>
      <p:sp>
        <p:nvSpPr>
          <p:cNvPr id="11" name="Client Name  Presentation Title  -  1. Chapter Name">
            <a:extLst>
              <a:ext uri="{FF2B5EF4-FFF2-40B4-BE49-F238E27FC236}">
                <a16:creationId xmlns:a16="http://schemas.microsoft.com/office/drawing/2014/main" id="{5B2158AD-F73C-C643-A476-3E7DB544CAB8}"/>
              </a:ext>
            </a:extLst>
          </p:cNvPr>
          <p:cNvSpPr txBox="1">
            <a:spLocks/>
          </p:cNvSpPr>
          <p:nvPr/>
        </p:nvSpPr>
        <p:spPr>
          <a:xfrm>
            <a:off x="851643" y="7404"/>
            <a:ext cx="1272783" cy="3904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marL="0" marR="0" indent="0" algn="l" defTabSz="410766" rtl="0" latinLnBrk="0">
              <a:lnSpc>
                <a:spcPct val="100000"/>
              </a:lnSpc>
              <a:spcBef>
                <a:spcPts val="1500"/>
              </a:spcBef>
              <a:spcAft>
                <a:spcPts val="0"/>
              </a:spcAft>
              <a:buClrTx/>
              <a:buSzTx/>
              <a:buFontTx/>
              <a:buNone/>
              <a:tabLst/>
              <a:defRPr sz="16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49792" marR="0" indent="-132292" algn="l" defTabSz="410766" rtl="0" latinLnBrk="0">
              <a:lnSpc>
                <a:spcPct val="100000"/>
              </a:lnSpc>
              <a:spcBef>
                <a:spcPts val="1500"/>
              </a:spcBef>
              <a:spcAft>
                <a:spcPts val="0"/>
              </a:spcAft>
              <a:buClrTx/>
              <a:buSzPct val="125000"/>
              <a:buFontTx/>
              <a:buChar char="•"/>
              <a:tabLst/>
              <a:defRPr sz="1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767292" marR="0" indent="-132292" algn="l" defTabSz="410766" rtl="0" latinLnBrk="0">
              <a:lnSpc>
                <a:spcPct val="100000"/>
              </a:lnSpc>
              <a:spcBef>
                <a:spcPts val="1500"/>
              </a:spcBef>
              <a:spcAft>
                <a:spcPts val="0"/>
              </a:spcAft>
              <a:buClrTx/>
              <a:buSzPct val="125000"/>
              <a:buFontTx/>
              <a:buChar char="•"/>
              <a:tabLst/>
              <a:defRPr sz="1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1084792" marR="0" indent="-132292" algn="l" defTabSz="410766" rtl="0" latinLnBrk="0">
              <a:lnSpc>
                <a:spcPct val="100000"/>
              </a:lnSpc>
              <a:spcBef>
                <a:spcPts val="1500"/>
              </a:spcBef>
              <a:spcAft>
                <a:spcPts val="0"/>
              </a:spcAft>
              <a:buClrTx/>
              <a:buSzPct val="125000"/>
              <a:buFontTx/>
              <a:buChar char="•"/>
              <a:tabLst/>
              <a:defRPr sz="1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4pPr>
            <a:lvl5pPr marL="1402292" marR="0" indent="-132292" algn="l" defTabSz="410766" rtl="0" latinLnBrk="0">
              <a:lnSpc>
                <a:spcPct val="100000"/>
              </a:lnSpc>
              <a:spcBef>
                <a:spcPts val="1500"/>
              </a:spcBef>
              <a:spcAft>
                <a:spcPts val="0"/>
              </a:spcAft>
              <a:buClrTx/>
              <a:buSzPct val="125000"/>
              <a:buFontTx/>
              <a:buChar char="•"/>
              <a:tabLst/>
              <a:defRPr sz="1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5pPr>
            <a:lvl6pPr marL="1719792" marR="0" indent="-132292" algn="l" defTabSz="410766" rtl="0" latinLnBrk="0">
              <a:lnSpc>
                <a:spcPct val="100000"/>
              </a:lnSpc>
              <a:spcBef>
                <a:spcPts val="1500"/>
              </a:spcBef>
              <a:spcAft>
                <a:spcPts val="0"/>
              </a:spcAft>
              <a:buClrTx/>
              <a:buSzPct val="125000"/>
              <a:buFontTx/>
              <a:buChar char="•"/>
              <a:tabLst/>
              <a:defRPr sz="1000" b="0" i="0" u="none" strike="noStrike" cap="none" spc="0" baseline="0">
                <a:solidFill>
                  <a:srgbClr val="5E5E5E"/>
                </a:solidFill>
                <a:uFillTx/>
                <a:latin typeface="Helvetica Light"/>
                <a:ea typeface="Helvetica Light"/>
                <a:cs typeface="Helvetica Light"/>
                <a:sym typeface="Helvetica Light"/>
              </a:defRPr>
            </a:lvl6pPr>
            <a:lvl7pPr marL="2037292" marR="0" indent="-132292" algn="l" defTabSz="410766" rtl="0" latinLnBrk="0">
              <a:lnSpc>
                <a:spcPct val="100000"/>
              </a:lnSpc>
              <a:spcBef>
                <a:spcPts val="1500"/>
              </a:spcBef>
              <a:spcAft>
                <a:spcPts val="0"/>
              </a:spcAft>
              <a:buClrTx/>
              <a:buSzPct val="125000"/>
              <a:buFontTx/>
              <a:buChar char="•"/>
              <a:tabLst/>
              <a:defRPr sz="1000" b="0" i="0" u="none" strike="noStrike" cap="none" spc="0" baseline="0">
                <a:solidFill>
                  <a:srgbClr val="5E5E5E"/>
                </a:solidFill>
                <a:uFillTx/>
                <a:latin typeface="Helvetica Light"/>
                <a:ea typeface="Helvetica Light"/>
                <a:cs typeface="Helvetica Light"/>
                <a:sym typeface="Helvetica Light"/>
              </a:defRPr>
            </a:lvl7pPr>
            <a:lvl8pPr marL="2354792" marR="0" indent="-132292" algn="l" defTabSz="410766" rtl="0" latinLnBrk="0">
              <a:lnSpc>
                <a:spcPct val="100000"/>
              </a:lnSpc>
              <a:spcBef>
                <a:spcPts val="1500"/>
              </a:spcBef>
              <a:spcAft>
                <a:spcPts val="0"/>
              </a:spcAft>
              <a:buClrTx/>
              <a:buSzPct val="125000"/>
              <a:buFontTx/>
              <a:buChar char="•"/>
              <a:tabLst/>
              <a:defRPr sz="1000" b="0" i="0" u="none" strike="noStrike" cap="none" spc="0" baseline="0">
                <a:solidFill>
                  <a:srgbClr val="5E5E5E"/>
                </a:solidFill>
                <a:uFillTx/>
                <a:latin typeface="Helvetica Light"/>
                <a:ea typeface="Helvetica Light"/>
                <a:cs typeface="Helvetica Light"/>
                <a:sym typeface="Helvetica Light"/>
              </a:defRPr>
            </a:lvl8pPr>
            <a:lvl9pPr marL="2672292" marR="0" indent="-132292" algn="l" defTabSz="410766" rtl="0" latinLnBrk="0">
              <a:lnSpc>
                <a:spcPct val="100000"/>
              </a:lnSpc>
              <a:spcBef>
                <a:spcPts val="1500"/>
              </a:spcBef>
              <a:spcAft>
                <a:spcPts val="0"/>
              </a:spcAft>
              <a:buClrTx/>
              <a:buSzPct val="125000"/>
              <a:buFontTx/>
              <a:buChar char="•"/>
              <a:tabLst/>
              <a:defRPr sz="1000" b="0" i="0" u="none" strike="noStrike" cap="none" spc="0" baseline="0">
                <a:solidFill>
                  <a:srgbClr val="5E5E5E"/>
                </a:solidFill>
                <a:uFillTx/>
                <a:latin typeface="Helvetica Light"/>
                <a:ea typeface="Helvetica Light"/>
                <a:cs typeface="Helvetica Light"/>
                <a:sym typeface="Helvetica Light"/>
              </a:defRPr>
            </a:lvl9pPr>
          </a:lstStyle>
          <a:p>
            <a:pPr>
              <a:defRPr sz="1600"/>
            </a:pPr>
            <a:r>
              <a:rPr lang="en-US" b="1" kern="0" dirty="0">
                <a:solidFill>
                  <a:srgbClr val="DE411B"/>
                </a:solidFill>
                <a:latin typeface="+mn-lt"/>
                <a:ea typeface="+mn-ea"/>
                <a:cs typeface="+mn-cs"/>
                <a:sym typeface="Helvetica"/>
              </a:rPr>
              <a:t>API Testing</a:t>
            </a:r>
          </a:p>
        </p:txBody>
      </p:sp>
      <p:sp>
        <p:nvSpPr>
          <p:cNvPr id="7" name="Title Goes Here">
            <a:extLst>
              <a:ext uri="{FF2B5EF4-FFF2-40B4-BE49-F238E27FC236}">
                <a16:creationId xmlns:a16="http://schemas.microsoft.com/office/drawing/2014/main" id="{4250023B-A40F-1F47-9DC6-DFB0069F463A}"/>
              </a:ext>
            </a:extLst>
          </p:cNvPr>
          <p:cNvSpPr txBox="1"/>
          <p:nvPr/>
        </p:nvSpPr>
        <p:spPr>
          <a:xfrm>
            <a:off x="2376144" y="817210"/>
            <a:ext cx="6870378" cy="5977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a:lnSpc>
                <a:spcPct val="110000"/>
              </a:lnSpc>
              <a:defRPr sz="7000" cap="none" spc="-209">
                <a:solidFill>
                  <a:srgbClr val="000000"/>
                </a:solidFill>
              </a:defRPr>
            </a:lvl1pPr>
          </a:lstStyle>
          <a:p>
            <a:r>
              <a:rPr lang="en-US" sz="3500" dirty="0"/>
              <a:t>Definition:</a:t>
            </a:r>
            <a:endParaRPr sz="3500" dirty="0"/>
          </a:p>
        </p:txBody>
      </p:sp>
    </p:spTree>
    <p:extLst>
      <p:ext uri="{BB962C8B-B14F-4D97-AF65-F5344CB8AC3E}">
        <p14:creationId xmlns:p14="http://schemas.microsoft.com/office/powerpoint/2010/main" val="18008404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Slide Number"/>
          <p:cNvSpPr txBox="1">
            <a:spLocks noGrp="1"/>
          </p:cNvSpPr>
          <p:nvPr>
            <p:ph type="sldNum" sz="quarter" idx="2"/>
          </p:nvPr>
        </p:nvSpPr>
        <p:spPr>
          <a:xfrm>
            <a:off x="11949070" y="6644723"/>
            <a:ext cx="187552" cy="19524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spAutoFit/>
          </a:bodyPr>
          <a:lstStyle>
            <a:lvl1pPr defTabSz="410766"/>
          </a:lstStyle>
          <a:p>
            <a:fld id="{86CB4B4D-7CA3-9044-876B-883B54F8677D}" type="slidenum">
              <a:rPr/>
              <a:t>5</a:t>
            </a:fld>
            <a:endParaRPr/>
          </a:p>
        </p:txBody>
      </p:sp>
      <p:sp>
        <p:nvSpPr>
          <p:cNvPr id="1012" name="Title Goes Here"/>
          <p:cNvSpPr txBox="1"/>
          <p:nvPr/>
        </p:nvSpPr>
        <p:spPr>
          <a:xfrm>
            <a:off x="2376144" y="817210"/>
            <a:ext cx="6870378" cy="5977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a:lnSpc>
                <a:spcPct val="110000"/>
              </a:lnSpc>
              <a:defRPr sz="7000" cap="none" spc="-209">
                <a:solidFill>
                  <a:srgbClr val="000000"/>
                </a:solidFill>
              </a:defRPr>
            </a:lvl1pPr>
          </a:lstStyle>
          <a:p>
            <a:r>
              <a:rPr lang="en-US" sz="3500" dirty="0"/>
              <a:t>How do they work?</a:t>
            </a:r>
            <a:endParaRPr sz="3500" dirty="0"/>
          </a:p>
        </p:txBody>
      </p:sp>
      <p:pic>
        <p:nvPicPr>
          <p:cNvPr id="5" name="Picture 4">
            <a:extLst>
              <a:ext uri="{FF2B5EF4-FFF2-40B4-BE49-F238E27FC236}">
                <a16:creationId xmlns:a16="http://schemas.microsoft.com/office/drawing/2014/main" id="{2284635E-9E92-A14A-ABC5-991EE46AFDD4}"/>
              </a:ext>
            </a:extLst>
          </p:cNvPr>
          <p:cNvPicPr>
            <a:picLocks noChangeAspect="1"/>
          </p:cNvPicPr>
          <p:nvPr/>
        </p:nvPicPr>
        <p:blipFill>
          <a:blip r:embed="rId2"/>
          <a:stretch>
            <a:fillRect/>
          </a:stretch>
        </p:blipFill>
        <p:spPr>
          <a:xfrm>
            <a:off x="592060" y="2078017"/>
            <a:ext cx="5350030" cy="3622416"/>
          </a:xfrm>
          <a:prstGeom prst="rect">
            <a:avLst/>
          </a:prstGeom>
        </p:spPr>
      </p:pic>
      <p:sp>
        <p:nvSpPr>
          <p:cNvPr id="8" name="Client Name  Presentation Title  -  1. Chapter Name">
            <a:extLst>
              <a:ext uri="{FF2B5EF4-FFF2-40B4-BE49-F238E27FC236}">
                <a16:creationId xmlns:a16="http://schemas.microsoft.com/office/drawing/2014/main" id="{D8C15D96-E784-8B4B-96DA-434F7DBFB9B1}"/>
              </a:ext>
            </a:extLst>
          </p:cNvPr>
          <p:cNvSpPr txBox="1">
            <a:spLocks noGrp="1"/>
          </p:cNvSpPr>
          <p:nvPr>
            <p:ph type="body" sz="quarter" idx="13"/>
          </p:nvPr>
        </p:nvSpPr>
        <p:spPr>
          <a:xfrm>
            <a:off x="851643" y="7404"/>
            <a:ext cx="1272783" cy="390491"/>
          </a:xfrm>
          <a:prstGeom prst="rect">
            <a:avLst/>
          </a:prstGeom>
        </p:spPr>
        <p:txBody>
          <a:bodyPr/>
          <a:lstStyle/>
          <a:p>
            <a:pPr>
              <a:defRPr sz="1600"/>
            </a:pPr>
            <a:r>
              <a:rPr lang="en-US" b="1" dirty="0">
                <a:solidFill>
                  <a:srgbClr val="DE411B"/>
                </a:solidFill>
                <a:sym typeface="Helvetica"/>
              </a:rPr>
              <a:t>API Testing</a:t>
            </a:r>
          </a:p>
        </p:txBody>
      </p:sp>
      <p:pic>
        <p:nvPicPr>
          <p:cNvPr id="4098" name="Picture 2" descr="Resultado de imagen para apis how do the work">
            <a:extLst>
              <a:ext uri="{FF2B5EF4-FFF2-40B4-BE49-F238E27FC236}">
                <a16:creationId xmlns:a16="http://schemas.microsoft.com/office/drawing/2014/main" id="{E4916A2D-4458-254E-9223-246CA4D945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2433" y="2078017"/>
            <a:ext cx="5027507" cy="3015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3438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Slide Number"/>
          <p:cNvSpPr txBox="1">
            <a:spLocks noGrp="1"/>
          </p:cNvSpPr>
          <p:nvPr>
            <p:ph type="sldNum" sz="quarter" idx="2"/>
          </p:nvPr>
        </p:nvSpPr>
        <p:spPr>
          <a:xfrm>
            <a:off x="11949070" y="6644723"/>
            <a:ext cx="187552" cy="19524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spAutoFit/>
          </a:bodyPr>
          <a:lstStyle>
            <a:lvl1pPr defTabSz="410766"/>
          </a:lstStyle>
          <a:p>
            <a:fld id="{86CB4B4D-7CA3-9044-876B-883B54F8677D}" type="slidenum">
              <a:rPr/>
              <a:t>6</a:t>
            </a:fld>
            <a:endParaRPr/>
          </a:p>
        </p:txBody>
      </p:sp>
      <p:sp>
        <p:nvSpPr>
          <p:cNvPr id="1012" name="Title Goes Here"/>
          <p:cNvSpPr txBox="1"/>
          <p:nvPr/>
        </p:nvSpPr>
        <p:spPr>
          <a:xfrm>
            <a:off x="2376144" y="817210"/>
            <a:ext cx="6870378" cy="5977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a:lnSpc>
                <a:spcPct val="110000"/>
              </a:lnSpc>
              <a:defRPr sz="7000" cap="none" spc="-209">
                <a:solidFill>
                  <a:srgbClr val="000000"/>
                </a:solidFill>
              </a:defRPr>
            </a:lvl1pPr>
          </a:lstStyle>
          <a:p>
            <a:r>
              <a:rPr lang="en-US" sz="3500" dirty="0"/>
              <a:t>API Flow</a:t>
            </a:r>
          </a:p>
        </p:txBody>
      </p:sp>
      <p:pic>
        <p:nvPicPr>
          <p:cNvPr id="6" name="Picture 5">
            <a:extLst>
              <a:ext uri="{FF2B5EF4-FFF2-40B4-BE49-F238E27FC236}">
                <a16:creationId xmlns:a16="http://schemas.microsoft.com/office/drawing/2014/main" id="{E61469E0-2604-4B44-A24E-4782A185CB45}"/>
              </a:ext>
            </a:extLst>
          </p:cNvPr>
          <p:cNvPicPr>
            <a:picLocks noChangeAspect="1"/>
          </p:cNvPicPr>
          <p:nvPr/>
        </p:nvPicPr>
        <p:blipFill>
          <a:blip r:embed="rId3"/>
          <a:stretch>
            <a:fillRect/>
          </a:stretch>
        </p:blipFill>
        <p:spPr>
          <a:xfrm>
            <a:off x="488071" y="2476354"/>
            <a:ext cx="5797045" cy="3045905"/>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F5409950-CF6B-F54F-935F-A8A3AFDE7D99}"/>
              </a:ext>
            </a:extLst>
          </p:cNvPr>
          <p:cNvPicPr>
            <a:picLocks noChangeAspect="1"/>
          </p:cNvPicPr>
          <p:nvPr/>
        </p:nvPicPr>
        <p:blipFill>
          <a:blip r:embed="rId4"/>
          <a:stretch>
            <a:fillRect/>
          </a:stretch>
        </p:blipFill>
        <p:spPr>
          <a:xfrm>
            <a:off x="6886646" y="2271059"/>
            <a:ext cx="5156200" cy="3251200"/>
          </a:xfrm>
          <a:prstGeom prst="rect">
            <a:avLst/>
          </a:prstGeom>
        </p:spPr>
      </p:pic>
      <p:sp>
        <p:nvSpPr>
          <p:cNvPr id="11" name="Client Name  Presentation Title  -  1. Chapter Name">
            <a:extLst>
              <a:ext uri="{FF2B5EF4-FFF2-40B4-BE49-F238E27FC236}">
                <a16:creationId xmlns:a16="http://schemas.microsoft.com/office/drawing/2014/main" id="{C80C79ED-F74D-EB42-9827-B3F9FA398063}"/>
              </a:ext>
            </a:extLst>
          </p:cNvPr>
          <p:cNvSpPr txBox="1">
            <a:spLocks/>
          </p:cNvSpPr>
          <p:nvPr/>
        </p:nvSpPr>
        <p:spPr>
          <a:xfrm>
            <a:off x="851643" y="7404"/>
            <a:ext cx="1272783" cy="3904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marL="0" marR="0" indent="0" algn="l" defTabSz="410766" rtl="0" latinLnBrk="0">
              <a:lnSpc>
                <a:spcPct val="100000"/>
              </a:lnSpc>
              <a:spcBef>
                <a:spcPts val="1500"/>
              </a:spcBef>
              <a:spcAft>
                <a:spcPts val="0"/>
              </a:spcAft>
              <a:buClrTx/>
              <a:buSzTx/>
              <a:buFontTx/>
              <a:buNone/>
              <a:tabLst/>
              <a:defRPr sz="16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49792" marR="0" indent="-132292" algn="l" defTabSz="410766" rtl="0" latinLnBrk="0">
              <a:lnSpc>
                <a:spcPct val="100000"/>
              </a:lnSpc>
              <a:spcBef>
                <a:spcPts val="1500"/>
              </a:spcBef>
              <a:spcAft>
                <a:spcPts val="0"/>
              </a:spcAft>
              <a:buClrTx/>
              <a:buSzPct val="125000"/>
              <a:buFontTx/>
              <a:buChar char="•"/>
              <a:tabLst/>
              <a:defRPr sz="1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767292" marR="0" indent="-132292" algn="l" defTabSz="410766" rtl="0" latinLnBrk="0">
              <a:lnSpc>
                <a:spcPct val="100000"/>
              </a:lnSpc>
              <a:spcBef>
                <a:spcPts val="1500"/>
              </a:spcBef>
              <a:spcAft>
                <a:spcPts val="0"/>
              </a:spcAft>
              <a:buClrTx/>
              <a:buSzPct val="125000"/>
              <a:buFontTx/>
              <a:buChar char="•"/>
              <a:tabLst/>
              <a:defRPr sz="1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1084792" marR="0" indent="-132292" algn="l" defTabSz="410766" rtl="0" latinLnBrk="0">
              <a:lnSpc>
                <a:spcPct val="100000"/>
              </a:lnSpc>
              <a:spcBef>
                <a:spcPts val="1500"/>
              </a:spcBef>
              <a:spcAft>
                <a:spcPts val="0"/>
              </a:spcAft>
              <a:buClrTx/>
              <a:buSzPct val="125000"/>
              <a:buFontTx/>
              <a:buChar char="•"/>
              <a:tabLst/>
              <a:defRPr sz="1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4pPr>
            <a:lvl5pPr marL="1402292" marR="0" indent="-132292" algn="l" defTabSz="410766" rtl="0" latinLnBrk="0">
              <a:lnSpc>
                <a:spcPct val="100000"/>
              </a:lnSpc>
              <a:spcBef>
                <a:spcPts val="1500"/>
              </a:spcBef>
              <a:spcAft>
                <a:spcPts val="0"/>
              </a:spcAft>
              <a:buClrTx/>
              <a:buSzPct val="125000"/>
              <a:buFontTx/>
              <a:buChar char="•"/>
              <a:tabLst/>
              <a:defRPr sz="1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5pPr>
            <a:lvl6pPr marL="1719792" marR="0" indent="-132292" algn="l" defTabSz="410766" rtl="0" latinLnBrk="0">
              <a:lnSpc>
                <a:spcPct val="100000"/>
              </a:lnSpc>
              <a:spcBef>
                <a:spcPts val="1500"/>
              </a:spcBef>
              <a:spcAft>
                <a:spcPts val="0"/>
              </a:spcAft>
              <a:buClrTx/>
              <a:buSzPct val="125000"/>
              <a:buFontTx/>
              <a:buChar char="•"/>
              <a:tabLst/>
              <a:defRPr sz="1000" b="0" i="0" u="none" strike="noStrike" cap="none" spc="0" baseline="0">
                <a:solidFill>
                  <a:srgbClr val="5E5E5E"/>
                </a:solidFill>
                <a:uFillTx/>
                <a:latin typeface="Helvetica Light"/>
                <a:ea typeface="Helvetica Light"/>
                <a:cs typeface="Helvetica Light"/>
                <a:sym typeface="Helvetica Light"/>
              </a:defRPr>
            </a:lvl6pPr>
            <a:lvl7pPr marL="2037292" marR="0" indent="-132292" algn="l" defTabSz="410766" rtl="0" latinLnBrk="0">
              <a:lnSpc>
                <a:spcPct val="100000"/>
              </a:lnSpc>
              <a:spcBef>
                <a:spcPts val="1500"/>
              </a:spcBef>
              <a:spcAft>
                <a:spcPts val="0"/>
              </a:spcAft>
              <a:buClrTx/>
              <a:buSzPct val="125000"/>
              <a:buFontTx/>
              <a:buChar char="•"/>
              <a:tabLst/>
              <a:defRPr sz="1000" b="0" i="0" u="none" strike="noStrike" cap="none" spc="0" baseline="0">
                <a:solidFill>
                  <a:srgbClr val="5E5E5E"/>
                </a:solidFill>
                <a:uFillTx/>
                <a:latin typeface="Helvetica Light"/>
                <a:ea typeface="Helvetica Light"/>
                <a:cs typeface="Helvetica Light"/>
                <a:sym typeface="Helvetica Light"/>
              </a:defRPr>
            </a:lvl7pPr>
            <a:lvl8pPr marL="2354792" marR="0" indent="-132292" algn="l" defTabSz="410766" rtl="0" latinLnBrk="0">
              <a:lnSpc>
                <a:spcPct val="100000"/>
              </a:lnSpc>
              <a:spcBef>
                <a:spcPts val="1500"/>
              </a:spcBef>
              <a:spcAft>
                <a:spcPts val="0"/>
              </a:spcAft>
              <a:buClrTx/>
              <a:buSzPct val="125000"/>
              <a:buFontTx/>
              <a:buChar char="•"/>
              <a:tabLst/>
              <a:defRPr sz="1000" b="0" i="0" u="none" strike="noStrike" cap="none" spc="0" baseline="0">
                <a:solidFill>
                  <a:srgbClr val="5E5E5E"/>
                </a:solidFill>
                <a:uFillTx/>
                <a:latin typeface="Helvetica Light"/>
                <a:ea typeface="Helvetica Light"/>
                <a:cs typeface="Helvetica Light"/>
                <a:sym typeface="Helvetica Light"/>
              </a:defRPr>
            </a:lvl8pPr>
            <a:lvl9pPr marL="2672292" marR="0" indent="-132292" algn="l" defTabSz="410766" rtl="0" latinLnBrk="0">
              <a:lnSpc>
                <a:spcPct val="100000"/>
              </a:lnSpc>
              <a:spcBef>
                <a:spcPts val="1500"/>
              </a:spcBef>
              <a:spcAft>
                <a:spcPts val="0"/>
              </a:spcAft>
              <a:buClrTx/>
              <a:buSzPct val="125000"/>
              <a:buFontTx/>
              <a:buChar char="•"/>
              <a:tabLst/>
              <a:defRPr sz="1000" b="0" i="0" u="none" strike="noStrike" cap="none" spc="0" baseline="0">
                <a:solidFill>
                  <a:srgbClr val="5E5E5E"/>
                </a:solidFill>
                <a:uFillTx/>
                <a:latin typeface="Helvetica Light"/>
                <a:ea typeface="Helvetica Light"/>
                <a:cs typeface="Helvetica Light"/>
                <a:sym typeface="Helvetica Light"/>
              </a:defRPr>
            </a:lvl9pPr>
          </a:lstStyle>
          <a:p>
            <a:pPr>
              <a:defRPr sz="1600"/>
            </a:pPr>
            <a:r>
              <a:rPr lang="en-US" b="1" kern="0" dirty="0">
                <a:solidFill>
                  <a:srgbClr val="DE411B"/>
                </a:solidFill>
                <a:sym typeface="Helvetica"/>
              </a:rPr>
              <a:t>API Testing</a:t>
            </a:r>
          </a:p>
        </p:txBody>
      </p:sp>
    </p:spTree>
    <p:extLst>
      <p:ext uri="{BB962C8B-B14F-4D97-AF65-F5344CB8AC3E}">
        <p14:creationId xmlns:p14="http://schemas.microsoft.com/office/powerpoint/2010/main" val="1107743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Slide Number"/>
          <p:cNvSpPr txBox="1">
            <a:spLocks noGrp="1"/>
          </p:cNvSpPr>
          <p:nvPr>
            <p:ph type="sldNum" sz="quarter" idx="2"/>
          </p:nvPr>
        </p:nvSpPr>
        <p:spPr>
          <a:xfrm>
            <a:off x="11949070" y="6644723"/>
            <a:ext cx="187552" cy="19524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spAutoFit/>
          </a:bodyPr>
          <a:lstStyle>
            <a:lvl1pPr defTabSz="410766"/>
          </a:lstStyle>
          <a:p>
            <a:fld id="{86CB4B4D-7CA3-9044-876B-883B54F8677D}" type="slidenum">
              <a:rPr/>
              <a:t>7</a:t>
            </a:fld>
            <a:endParaRPr/>
          </a:p>
        </p:txBody>
      </p:sp>
      <p:sp>
        <p:nvSpPr>
          <p:cNvPr id="1012" name="Title Goes Here"/>
          <p:cNvSpPr txBox="1"/>
          <p:nvPr/>
        </p:nvSpPr>
        <p:spPr>
          <a:xfrm>
            <a:off x="2376144" y="817210"/>
            <a:ext cx="6870378" cy="5977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a:lnSpc>
                <a:spcPct val="110000"/>
              </a:lnSpc>
              <a:defRPr sz="7000" cap="none" spc="-209">
                <a:solidFill>
                  <a:srgbClr val="000000"/>
                </a:solidFill>
              </a:defRPr>
            </a:lvl1pPr>
          </a:lstStyle>
          <a:p>
            <a:r>
              <a:rPr lang="en-US" sz="3500" dirty="0"/>
              <a:t>SYNC/ASYNC</a:t>
            </a:r>
          </a:p>
        </p:txBody>
      </p:sp>
      <p:pic>
        <p:nvPicPr>
          <p:cNvPr id="7" name="Picture 6">
            <a:extLst>
              <a:ext uri="{FF2B5EF4-FFF2-40B4-BE49-F238E27FC236}">
                <a16:creationId xmlns:a16="http://schemas.microsoft.com/office/drawing/2014/main" id="{117E174E-7402-F846-B5A9-75FA8B770A74}"/>
              </a:ext>
            </a:extLst>
          </p:cNvPr>
          <p:cNvPicPr>
            <a:picLocks noChangeAspect="1"/>
          </p:cNvPicPr>
          <p:nvPr/>
        </p:nvPicPr>
        <p:blipFill>
          <a:blip r:embed="rId2"/>
          <a:stretch>
            <a:fillRect/>
          </a:stretch>
        </p:blipFill>
        <p:spPr>
          <a:xfrm>
            <a:off x="528563" y="1780554"/>
            <a:ext cx="5396270" cy="2698135"/>
          </a:xfrm>
          <a:prstGeom prst="rect">
            <a:avLst/>
          </a:prstGeom>
        </p:spPr>
      </p:pic>
      <p:pic>
        <p:nvPicPr>
          <p:cNvPr id="8" name="Picture 7">
            <a:extLst>
              <a:ext uri="{FF2B5EF4-FFF2-40B4-BE49-F238E27FC236}">
                <a16:creationId xmlns:a16="http://schemas.microsoft.com/office/drawing/2014/main" id="{AD4F9B77-162B-B74C-BB7F-4F59A41442C4}"/>
              </a:ext>
            </a:extLst>
          </p:cNvPr>
          <p:cNvPicPr>
            <a:picLocks noChangeAspect="1"/>
          </p:cNvPicPr>
          <p:nvPr/>
        </p:nvPicPr>
        <p:blipFill>
          <a:blip r:embed="rId3"/>
          <a:stretch>
            <a:fillRect/>
          </a:stretch>
        </p:blipFill>
        <p:spPr>
          <a:xfrm>
            <a:off x="6391348" y="2916589"/>
            <a:ext cx="5272089" cy="3124201"/>
          </a:xfrm>
          <a:prstGeom prst="rect">
            <a:avLst/>
          </a:prstGeom>
        </p:spPr>
      </p:pic>
      <p:sp>
        <p:nvSpPr>
          <p:cNvPr id="11" name="Client Name  Presentation Title  -  1. Chapter Name">
            <a:extLst>
              <a:ext uri="{FF2B5EF4-FFF2-40B4-BE49-F238E27FC236}">
                <a16:creationId xmlns:a16="http://schemas.microsoft.com/office/drawing/2014/main" id="{F381D231-B630-BD45-BE54-FA3CD2102CAA}"/>
              </a:ext>
            </a:extLst>
          </p:cNvPr>
          <p:cNvSpPr txBox="1">
            <a:spLocks/>
          </p:cNvSpPr>
          <p:nvPr/>
        </p:nvSpPr>
        <p:spPr>
          <a:xfrm>
            <a:off x="851643" y="7404"/>
            <a:ext cx="1272783" cy="3904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marL="0" marR="0" indent="0" algn="l" defTabSz="410766" rtl="0" latinLnBrk="0">
              <a:lnSpc>
                <a:spcPct val="100000"/>
              </a:lnSpc>
              <a:spcBef>
                <a:spcPts val="1500"/>
              </a:spcBef>
              <a:spcAft>
                <a:spcPts val="0"/>
              </a:spcAft>
              <a:buClrTx/>
              <a:buSzTx/>
              <a:buFontTx/>
              <a:buNone/>
              <a:tabLst/>
              <a:defRPr sz="16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49792" marR="0" indent="-132292" algn="l" defTabSz="410766" rtl="0" latinLnBrk="0">
              <a:lnSpc>
                <a:spcPct val="100000"/>
              </a:lnSpc>
              <a:spcBef>
                <a:spcPts val="1500"/>
              </a:spcBef>
              <a:spcAft>
                <a:spcPts val="0"/>
              </a:spcAft>
              <a:buClrTx/>
              <a:buSzPct val="125000"/>
              <a:buFontTx/>
              <a:buChar char="•"/>
              <a:tabLst/>
              <a:defRPr sz="1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767292" marR="0" indent="-132292" algn="l" defTabSz="410766" rtl="0" latinLnBrk="0">
              <a:lnSpc>
                <a:spcPct val="100000"/>
              </a:lnSpc>
              <a:spcBef>
                <a:spcPts val="1500"/>
              </a:spcBef>
              <a:spcAft>
                <a:spcPts val="0"/>
              </a:spcAft>
              <a:buClrTx/>
              <a:buSzPct val="125000"/>
              <a:buFontTx/>
              <a:buChar char="•"/>
              <a:tabLst/>
              <a:defRPr sz="1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1084792" marR="0" indent="-132292" algn="l" defTabSz="410766" rtl="0" latinLnBrk="0">
              <a:lnSpc>
                <a:spcPct val="100000"/>
              </a:lnSpc>
              <a:spcBef>
                <a:spcPts val="1500"/>
              </a:spcBef>
              <a:spcAft>
                <a:spcPts val="0"/>
              </a:spcAft>
              <a:buClrTx/>
              <a:buSzPct val="125000"/>
              <a:buFontTx/>
              <a:buChar char="•"/>
              <a:tabLst/>
              <a:defRPr sz="1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4pPr>
            <a:lvl5pPr marL="1402292" marR="0" indent="-132292" algn="l" defTabSz="410766" rtl="0" latinLnBrk="0">
              <a:lnSpc>
                <a:spcPct val="100000"/>
              </a:lnSpc>
              <a:spcBef>
                <a:spcPts val="1500"/>
              </a:spcBef>
              <a:spcAft>
                <a:spcPts val="0"/>
              </a:spcAft>
              <a:buClrTx/>
              <a:buSzPct val="125000"/>
              <a:buFontTx/>
              <a:buChar char="•"/>
              <a:tabLst/>
              <a:defRPr sz="1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5pPr>
            <a:lvl6pPr marL="1719792" marR="0" indent="-132292" algn="l" defTabSz="410766" rtl="0" latinLnBrk="0">
              <a:lnSpc>
                <a:spcPct val="100000"/>
              </a:lnSpc>
              <a:spcBef>
                <a:spcPts val="1500"/>
              </a:spcBef>
              <a:spcAft>
                <a:spcPts val="0"/>
              </a:spcAft>
              <a:buClrTx/>
              <a:buSzPct val="125000"/>
              <a:buFontTx/>
              <a:buChar char="•"/>
              <a:tabLst/>
              <a:defRPr sz="1000" b="0" i="0" u="none" strike="noStrike" cap="none" spc="0" baseline="0">
                <a:solidFill>
                  <a:srgbClr val="5E5E5E"/>
                </a:solidFill>
                <a:uFillTx/>
                <a:latin typeface="Helvetica Light"/>
                <a:ea typeface="Helvetica Light"/>
                <a:cs typeface="Helvetica Light"/>
                <a:sym typeface="Helvetica Light"/>
              </a:defRPr>
            </a:lvl6pPr>
            <a:lvl7pPr marL="2037292" marR="0" indent="-132292" algn="l" defTabSz="410766" rtl="0" latinLnBrk="0">
              <a:lnSpc>
                <a:spcPct val="100000"/>
              </a:lnSpc>
              <a:spcBef>
                <a:spcPts val="1500"/>
              </a:spcBef>
              <a:spcAft>
                <a:spcPts val="0"/>
              </a:spcAft>
              <a:buClrTx/>
              <a:buSzPct val="125000"/>
              <a:buFontTx/>
              <a:buChar char="•"/>
              <a:tabLst/>
              <a:defRPr sz="1000" b="0" i="0" u="none" strike="noStrike" cap="none" spc="0" baseline="0">
                <a:solidFill>
                  <a:srgbClr val="5E5E5E"/>
                </a:solidFill>
                <a:uFillTx/>
                <a:latin typeface="Helvetica Light"/>
                <a:ea typeface="Helvetica Light"/>
                <a:cs typeface="Helvetica Light"/>
                <a:sym typeface="Helvetica Light"/>
              </a:defRPr>
            </a:lvl7pPr>
            <a:lvl8pPr marL="2354792" marR="0" indent="-132292" algn="l" defTabSz="410766" rtl="0" latinLnBrk="0">
              <a:lnSpc>
                <a:spcPct val="100000"/>
              </a:lnSpc>
              <a:spcBef>
                <a:spcPts val="1500"/>
              </a:spcBef>
              <a:spcAft>
                <a:spcPts val="0"/>
              </a:spcAft>
              <a:buClrTx/>
              <a:buSzPct val="125000"/>
              <a:buFontTx/>
              <a:buChar char="•"/>
              <a:tabLst/>
              <a:defRPr sz="1000" b="0" i="0" u="none" strike="noStrike" cap="none" spc="0" baseline="0">
                <a:solidFill>
                  <a:srgbClr val="5E5E5E"/>
                </a:solidFill>
                <a:uFillTx/>
                <a:latin typeface="Helvetica Light"/>
                <a:ea typeface="Helvetica Light"/>
                <a:cs typeface="Helvetica Light"/>
                <a:sym typeface="Helvetica Light"/>
              </a:defRPr>
            </a:lvl8pPr>
            <a:lvl9pPr marL="2672292" marR="0" indent="-132292" algn="l" defTabSz="410766" rtl="0" latinLnBrk="0">
              <a:lnSpc>
                <a:spcPct val="100000"/>
              </a:lnSpc>
              <a:spcBef>
                <a:spcPts val="1500"/>
              </a:spcBef>
              <a:spcAft>
                <a:spcPts val="0"/>
              </a:spcAft>
              <a:buClrTx/>
              <a:buSzPct val="125000"/>
              <a:buFontTx/>
              <a:buChar char="•"/>
              <a:tabLst/>
              <a:defRPr sz="1000" b="0" i="0" u="none" strike="noStrike" cap="none" spc="0" baseline="0">
                <a:solidFill>
                  <a:srgbClr val="5E5E5E"/>
                </a:solidFill>
                <a:uFillTx/>
                <a:latin typeface="Helvetica Light"/>
                <a:ea typeface="Helvetica Light"/>
                <a:cs typeface="Helvetica Light"/>
                <a:sym typeface="Helvetica Light"/>
              </a:defRPr>
            </a:lvl9pPr>
          </a:lstStyle>
          <a:p>
            <a:pPr>
              <a:defRPr sz="1600"/>
            </a:pPr>
            <a:r>
              <a:rPr lang="en-US" b="1" kern="0" dirty="0">
                <a:solidFill>
                  <a:srgbClr val="DE411B"/>
                </a:solidFill>
                <a:sym typeface="Helvetica"/>
              </a:rPr>
              <a:t>API Testing</a:t>
            </a:r>
          </a:p>
        </p:txBody>
      </p:sp>
    </p:spTree>
    <p:extLst>
      <p:ext uri="{BB962C8B-B14F-4D97-AF65-F5344CB8AC3E}">
        <p14:creationId xmlns:p14="http://schemas.microsoft.com/office/powerpoint/2010/main" val="3741478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Slide Number"/>
          <p:cNvSpPr txBox="1">
            <a:spLocks noGrp="1"/>
          </p:cNvSpPr>
          <p:nvPr>
            <p:ph type="sldNum" sz="quarter" idx="2"/>
          </p:nvPr>
        </p:nvSpPr>
        <p:spPr>
          <a:xfrm>
            <a:off x="11949070" y="6644723"/>
            <a:ext cx="187552" cy="19524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spAutoFit/>
          </a:bodyPr>
          <a:lstStyle>
            <a:lvl1pPr defTabSz="410766"/>
          </a:lstStyle>
          <a:p>
            <a:fld id="{86CB4B4D-7CA3-9044-876B-883B54F8677D}" type="slidenum">
              <a:rPr/>
              <a:t>8</a:t>
            </a:fld>
            <a:endParaRPr/>
          </a:p>
        </p:txBody>
      </p:sp>
      <p:sp>
        <p:nvSpPr>
          <p:cNvPr id="772"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706802" y="1417254"/>
            <a:ext cx="8437197" cy="56967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spAutoFit/>
          </a:bodyPr>
          <a:lstStyle/>
          <a:p>
            <a:pPr defTabSz="410766">
              <a:spcBef>
                <a:spcPts val="1500"/>
              </a:spcBef>
              <a:defRPr sz="2000" b="0" cap="none" spc="0">
                <a:solidFill>
                  <a:srgbClr val="5E5E5E"/>
                </a:solidFill>
                <a:latin typeface="Helvetica Light"/>
                <a:ea typeface="Helvetica Light"/>
                <a:cs typeface="Helvetica Light"/>
                <a:sym typeface="Helvetica Light"/>
              </a:defRPr>
            </a:pPr>
            <a:r>
              <a:rPr lang="en-GB" sz="1200" dirty="0">
                <a:latin typeface="Arial" panose="020B0604020202020204" pitchFamily="34" charset="0"/>
                <a:cs typeface="Arial" panose="020B0604020202020204" pitchFamily="34" charset="0"/>
              </a:rPr>
              <a:t>REST API = API will respond to HTTP verbs as commands. </a:t>
            </a:r>
          </a:p>
          <a:p>
            <a:pPr defTabSz="410766">
              <a:spcBef>
                <a:spcPts val="1500"/>
              </a:spcBef>
              <a:defRPr sz="2000" b="0" cap="none" spc="0">
                <a:solidFill>
                  <a:srgbClr val="5E5E5E"/>
                </a:solidFill>
                <a:latin typeface="Helvetica Light"/>
                <a:ea typeface="Helvetica Light"/>
                <a:cs typeface="Helvetica Light"/>
                <a:sym typeface="Helvetica Light"/>
              </a:defRPr>
            </a:pPr>
            <a:r>
              <a:rPr lang="en-GB" sz="1200" dirty="0">
                <a:latin typeface="Arial" panose="020B0604020202020204" pitchFamily="34" charset="0"/>
                <a:cs typeface="Arial" panose="020B0604020202020204" pitchFamily="34" charset="0"/>
              </a:rPr>
              <a:t>What is an HTTP Request?</a:t>
            </a:r>
          </a:p>
          <a:p>
            <a:pPr defTabSz="410766">
              <a:spcBef>
                <a:spcPts val="1500"/>
              </a:spcBef>
              <a:defRPr sz="2000" b="0" cap="none" spc="0">
                <a:solidFill>
                  <a:srgbClr val="5E5E5E"/>
                </a:solidFill>
                <a:latin typeface="Helvetica Light"/>
                <a:ea typeface="Helvetica Light"/>
                <a:cs typeface="Helvetica Light"/>
                <a:sym typeface="Helvetica Light"/>
              </a:defRPr>
            </a:pPr>
            <a:r>
              <a:rPr lang="en-GB" sz="1200" dirty="0">
                <a:latin typeface="Arial" panose="020B0604020202020204" pitchFamily="34" charset="0"/>
                <a:cs typeface="Arial" panose="020B0604020202020204" pitchFamily="34" charset="0"/>
              </a:rPr>
              <a:t>Hypertext Transfer Protocol -&gt; a way of sending messages to a software on another computer over the internet or over a Network.</a:t>
            </a:r>
          </a:p>
          <a:p>
            <a:pPr defTabSz="410766">
              <a:spcBef>
                <a:spcPts val="1500"/>
              </a:spcBef>
              <a:defRPr sz="2000" b="0" cap="none" spc="0">
                <a:solidFill>
                  <a:srgbClr val="5E5E5E"/>
                </a:solidFill>
                <a:latin typeface="Helvetica Light"/>
                <a:ea typeface="Helvetica Light"/>
                <a:cs typeface="Helvetica Light"/>
                <a:sym typeface="Helvetica Light"/>
              </a:defRPr>
            </a:pPr>
            <a:r>
              <a:rPr lang="en-GB" sz="1200" dirty="0">
                <a:latin typeface="Arial" panose="020B0604020202020204" pitchFamily="34" charset="0"/>
                <a:cs typeface="Arial" panose="020B0604020202020204" pitchFamily="34" charset="0"/>
              </a:rPr>
              <a:t>HTTP requests consists of:</a:t>
            </a:r>
          </a:p>
          <a:p>
            <a:pPr marL="171450" indent="-171450" defTabSz="410766">
              <a:spcBef>
                <a:spcPts val="15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GB" sz="1200" dirty="0">
                <a:latin typeface="Arial" panose="020B0604020202020204" pitchFamily="34" charset="0"/>
                <a:cs typeface="Arial" panose="020B0604020202020204" pitchFamily="34" charset="0"/>
              </a:rPr>
              <a:t>A verb specifying the type of request: GET, POST, PUT ...</a:t>
            </a:r>
          </a:p>
          <a:p>
            <a:pPr marL="171450" indent="-171450" defTabSz="410766">
              <a:spcBef>
                <a:spcPts val="15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GB" sz="1200" dirty="0">
                <a:latin typeface="Arial" panose="020B0604020202020204" pitchFamily="34" charset="0"/>
                <a:cs typeface="Arial" panose="020B0604020202020204" pitchFamily="34" charset="0"/>
              </a:rPr>
              <a:t>A set of HTTP Headers. The headers specify information such as the type of Browser, type of content in the message and what type of response is accepted in return.</a:t>
            </a:r>
          </a:p>
          <a:p>
            <a:pPr marL="171450" indent="-171450" defTabSz="410766">
              <a:spcBef>
                <a:spcPts val="15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GB" sz="1200" dirty="0">
                <a:latin typeface="Arial" panose="020B0604020202020204" pitchFamily="34" charset="0"/>
                <a:cs typeface="Arial" panose="020B0604020202020204" pitchFamily="34" charset="0"/>
              </a:rPr>
              <a:t>A body or payload in the request representing the information sent to, or from the Web Application. </a:t>
            </a:r>
          </a:p>
          <a:p>
            <a:pPr defTabSz="410766">
              <a:spcBef>
                <a:spcPts val="1500"/>
              </a:spcBef>
              <a:defRPr sz="2000" b="0" cap="none" spc="0">
                <a:solidFill>
                  <a:srgbClr val="5E5E5E"/>
                </a:solidFill>
                <a:latin typeface="Helvetica Light"/>
                <a:ea typeface="Helvetica Light"/>
                <a:cs typeface="Helvetica Light"/>
                <a:sym typeface="Helvetica Light"/>
              </a:defRPr>
            </a:pPr>
            <a:endParaRPr lang="en-GB" sz="1200" dirty="0">
              <a:latin typeface="Arial" panose="020B0604020202020204" pitchFamily="34" charset="0"/>
              <a:cs typeface="Arial" panose="020B0604020202020204" pitchFamily="34" charset="0"/>
            </a:endParaRPr>
          </a:p>
          <a:p>
            <a:pPr defTabSz="410766">
              <a:spcBef>
                <a:spcPts val="1500"/>
              </a:spcBef>
              <a:defRPr sz="2000" b="0" cap="none" spc="0">
                <a:solidFill>
                  <a:srgbClr val="5E5E5E"/>
                </a:solidFill>
                <a:latin typeface="Helvetica Light"/>
                <a:ea typeface="Helvetica Light"/>
                <a:cs typeface="Helvetica Light"/>
                <a:sym typeface="Helvetica Light"/>
              </a:defRPr>
            </a:pPr>
            <a:r>
              <a:rPr lang="en-GB" sz="1200" dirty="0">
                <a:latin typeface="Arial" panose="020B0604020202020204" pitchFamily="34" charset="0"/>
                <a:cs typeface="Arial" panose="020B0604020202020204" pitchFamily="34" charset="0"/>
              </a:rPr>
              <a:t>HTTP Status Codes:</a:t>
            </a:r>
          </a:p>
          <a:p>
            <a:pPr defTabSz="410766">
              <a:spcBef>
                <a:spcPts val="1500"/>
              </a:spcBef>
              <a:defRPr sz="2000" b="0" cap="none" spc="0">
                <a:solidFill>
                  <a:srgbClr val="5E5E5E"/>
                </a:solidFill>
                <a:latin typeface="Helvetica Light"/>
                <a:ea typeface="Helvetica Light"/>
                <a:cs typeface="Helvetica Light"/>
                <a:sym typeface="Helvetica Light"/>
              </a:defRPr>
            </a:pPr>
            <a:r>
              <a:rPr lang="en-GB" sz="1200" dirty="0">
                <a:latin typeface="Arial" panose="020B0604020202020204" pitchFamily="34" charset="0"/>
                <a:cs typeface="Arial" panose="020B0604020202020204" pitchFamily="34" charset="0"/>
              </a:rPr>
              <a:t>They tell us what happened when the server processed the request.</a:t>
            </a:r>
          </a:p>
          <a:p>
            <a:pPr defTabSz="410766">
              <a:spcBef>
                <a:spcPts val="1500"/>
              </a:spcBef>
              <a:defRPr sz="2000" b="0" cap="none" spc="0">
                <a:solidFill>
                  <a:srgbClr val="5E5E5E"/>
                </a:solidFill>
                <a:latin typeface="Helvetica Light"/>
                <a:ea typeface="Helvetica Light"/>
                <a:cs typeface="Helvetica Light"/>
                <a:sym typeface="Helvetica Light"/>
              </a:defRPr>
            </a:pPr>
            <a:r>
              <a:rPr lang="en-GB" sz="1200" dirty="0">
                <a:latin typeface="Arial" panose="020B0604020202020204" pitchFamily="34" charset="0"/>
                <a:cs typeface="Arial" panose="020B0604020202020204" pitchFamily="34" charset="0"/>
              </a:rPr>
              <a:t>• 1xx - Informational</a:t>
            </a:r>
            <a:br>
              <a:rPr lang="en-GB" sz="1200" dirty="0">
                <a:latin typeface="Arial" panose="020B0604020202020204" pitchFamily="34" charset="0"/>
                <a:cs typeface="Arial" panose="020B0604020202020204" pitchFamily="34" charset="0"/>
              </a:rPr>
            </a:br>
            <a:r>
              <a:rPr lang="en-GB" sz="1200" dirty="0">
                <a:latin typeface="Arial" panose="020B0604020202020204" pitchFamily="34" charset="0"/>
                <a:cs typeface="Arial" panose="020B0604020202020204" pitchFamily="34" charset="0"/>
              </a:rPr>
              <a:t>• 2xx - Success e.g. 200 Success</a:t>
            </a:r>
            <a:br>
              <a:rPr lang="en-GB" sz="1200" dirty="0">
                <a:latin typeface="Arial" panose="020B0604020202020204" pitchFamily="34" charset="0"/>
                <a:cs typeface="Arial" panose="020B0604020202020204" pitchFamily="34" charset="0"/>
              </a:rPr>
            </a:br>
            <a:r>
              <a:rPr lang="en-GB" sz="1200" dirty="0">
                <a:latin typeface="Arial" panose="020B0604020202020204" pitchFamily="34" charset="0"/>
                <a:cs typeface="Arial" panose="020B0604020202020204" pitchFamily="34" charset="0"/>
              </a:rPr>
              <a:t>• 3xx - Redirection e.g. 302 Temporary Redirect</a:t>
            </a:r>
            <a:br>
              <a:rPr lang="en-GB" sz="1200" dirty="0">
                <a:latin typeface="Arial" panose="020B0604020202020204" pitchFamily="34" charset="0"/>
                <a:cs typeface="Arial" panose="020B0604020202020204" pitchFamily="34" charset="0"/>
              </a:rPr>
            </a:br>
            <a:r>
              <a:rPr lang="en-GB" sz="1200" dirty="0">
                <a:latin typeface="Arial" panose="020B0604020202020204" pitchFamily="34" charset="0"/>
                <a:cs typeface="Arial" panose="020B0604020202020204" pitchFamily="34" charset="0"/>
              </a:rPr>
              <a:t>• 4xx - Client Error e.g. 400 Bad Request, 404 Not Found • 5xx - Server Error e.g. 500 Internal Server Error </a:t>
            </a:r>
            <a:br>
              <a:rPr lang="en-GB" sz="1200" dirty="0">
                <a:latin typeface="Arial" panose="020B0604020202020204" pitchFamily="34" charset="0"/>
                <a:cs typeface="Arial" panose="020B0604020202020204" pitchFamily="34" charset="0"/>
              </a:rPr>
            </a:br>
            <a:r>
              <a:rPr lang="en-GB" sz="1200" dirty="0">
                <a:latin typeface="Arial" panose="020B0604020202020204" pitchFamily="34" charset="0"/>
                <a:cs typeface="Arial" panose="020B0604020202020204" pitchFamily="34" charset="0"/>
              </a:rPr>
              <a:t>• 5xx - Server Error e.g. 500 Internal Server Error </a:t>
            </a:r>
          </a:p>
          <a:p>
            <a:pPr defTabSz="410766">
              <a:spcBef>
                <a:spcPts val="1500"/>
              </a:spcBef>
              <a:defRPr sz="2000" b="0" cap="none" spc="0">
                <a:solidFill>
                  <a:srgbClr val="5E5E5E"/>
                </a:solidFill>
                <a:latin typeface="Helvetica Light"/>
                <a:ea typeface="Helvetica Light"/>
                <a:cs typeface="Helvetica Light"/>
                <a:sym typeface="Helvetica Light"/>
              </a:defRPr>
            </a:pPr>
            <a:br>
              <a:rPr lang="en-GB" sz="1200" dirty="0">
                <a:latin typeface="Arial" panose="020B0604020202020204" pitchFamily="34" charset="0"/>
                <a:cs typeface="Arial" panose="020B0604020202020204" pitchFamily="34" charset="0"/>
              </a:rPr>
            </a:br>
            <a:endParaRPr lang="en-GB" sz="1200" dirty="0">
              <a:latin typeface="Arial" panose="020B0604020202020204" pitchFamily="34" charset="0"/>
              <a:cs typeface="Arial" panose="020B0604020202020204" pitchFamily="34" charset="0"/>
            </a:endParaRPr>
          </a:p>
        </p:txBody>
      </p:sp>
      <p:sp>
        <p:nvSpPr>
          <p:cNvPr id="773" name="Title Goes Here"/>
          <p:cNvSpPr txBox="1"/>
          <p:nvPr/>
        </p:nvSpPr>
        <p:spPr>
          <a:xfrm>
            <a:off x="783586" y="685519"/>
            <a:ext cx="6870378"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nSpc>
                <a:spcPct val="80000"/>
              </a:lnSpc>
              <a:defRPr sz="5000" cap="none" spc="-150">
                <a:solidFill>
                  <a:srgbClr val="1D1D1D"/>
                </a:solidFill>
              </a:defRPr>
            </a:lvl1pPr>
          </a:lstStyle>
          <a:p>
            <a:r>
              <a:rPr lang="en-US" sz="2500" dirty="0"/>
              <a:t>REST APIs</a:t>
            </a:r>
          </a:p>
        </p:txBody>
      </p:sp>
      <p:pic>
        <p:nvPicPr>
          <p:cNvPr id="5122" name="Picture 2" descr="Restful API Design. Everyone keeps building APIs and you… | by ...">
            <a:extLst>
              <a:ext uri="{FF2B5EF4-FFF2-40B4-BE49-F238E27FC236}">
                <a16:creationId xmlns:a16="http://schemas.microsoft.com/office/drawing/2014/main" id="{AD5CBBC2-1664-DA4F-B774-9CED07AE54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3226" y="202649"/>
            <a:ext cx="3975844" cy="1683887"/>
          </a:xfrm>
          <a:prstGeom prst="rect">
            <a:avLst/>
          </a:prstGeom>
          <a:noFill/>
          <a:extLst>
            <a:ext uri="{909E8E84-426E-40DD-AFC4-6F175D3DCCD1}">
              <a14:hiddenFill xmlns:a14="http://schemas.microsoft.com/office/drawing/2010/main">
                <a:solidFill>
                  <a:srgbClr val="FFFFFF"/>
                </a:solidFill>
              </a14:hiddenFill>
            </a:ext>
          </a:extLst>
        </p:spPr>
      </p:pic>
      <p:sp>
        <p:nvSpPr>
          <p:cNvPr id="10" name="Client Name  Presentation Title  -  1. Chapter Name">
            <a:extLst>
              <a:ext uri="{FF2B5EF4-FFF2-40B4-BE49-F238E27FC236}">
                <a16:creationId xmlns:a16="http://schemas.microsoft.com/office/drawing/2014/main" id="{0A29AAA4-6242-5D4B-82C9-DAFA39ACD924}"/>
              </a:ext>
            </a:extLst>
          </p:cNvPr>
          <p:cNvSpPr txBox="1">
            <a:spLocks noGrp="1"/>
          </p:cNvSpPr>
          <p:nvPr>
            <p:ph type="body" sz="quarter" idx="13"/>
          </p:nvPr>
        </p:nvSpPr>
        <p:spPr>
          <a:xfrm>
            <a:off x="851643" y="7404"/>
            <a:ext cx="1272783" cy="390491"/>
          </a:xfrm>
          <a:prstGeom prst="rect">
            <a:avLst/>
          </a:prstGeom>
        </p:spPr>
        <p:txBody>
          <a:bodyPr/>
          <a:lstStyle/>
          <a:p>
            <a:pPr>
              <a:defRPr sz="1600"/>
            </a:pPr>
            <a:r>
              <a:rPr lang="en-US" b="1" dirty="0">
                <a:solidFill>
                  <a:srgbClr val="DE411B"/>
                </a:solidFill>
                <a:sym typeface="Helvetica"/>
              </a:rPr>
              <a:t>API Testing</a:t>
            </a:r>
          </a:p>
        </p:txBody>
      </p:sp>
    </p:spTree>
    <p:extLst>
      <p:ext uri="{BB962C8B-B14F-4D97-AF65-F5344CB8AC3E}">
        <p14:creationId xmlns:p14="http://schemas.microsoft.com/office/powerpoint/2010/main" val="3889571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9" name="Image" descr="Image"/>
          <p:cNvPicPr>
            <a:picLocks noChangeAspect="1"/>
          </p:cNvPicPr>
          <p:nvPr/>
        </p:nvPicPr>
        <p:blipFill>
          <a:blip r:embed="rId3"/>
          <a:stretch>
            <a:fillRect/>
          </a:stretch>
        </p:blipFill>
        <p:spPr>
          <a:xfrm>
            <a:off x="0" y="0"/>
            <a:ext cx="12192000" cy="6858000"/>
          </a:xfrm>
          <a:prstGeom prst="rect">
            <a:avLst/>
          </a:prstGeom>
          <a:ln w="12700">
            <a:miter lim="400000"/>
          </a:ln>
        </p:spPr>
      </p:pic>
      <p:sp>
        <p:nvSpPr>
          <p:cNvPr id="490" name="1"/>
          <p:cNvSpPr/>
          <p:nvPr/>
        </p:nvSpPr>
        <p:spPr>
          <a:xfrm>
            <a:off x="1574800" y="3357583"/>
            <a:ext cx="635000" cy="635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lang="en-US" sz="1600" dirty="0"/>
              <a:t>2</a:t>
            </a:r>
            <a:endParaRPr sz="1600" dirty="0"/>
          </a:p>
        </p:txBody>
      </p:sp>
      <p:sp>
        <p:nvSpPr>
          <p:cNvPr id="491" name="Additional chapter intro…"/>
          <p:cNvSpPr txBox="1"/>
          <p:nvPr/>
        </p:nvSpPr>
        <p:spPr>
          <a:xfrm>
            <a:off x="1400708" y="4540359"/>
            <a:ext cx="7122066"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lnSpc>
                <a:spcPct val="80000"/>
              </a:lnSpc>
              <a:defRPr sz="7000" cap="none" spc="-209"/>
            </a:pPr>
            <a:r>
              <a:rPr lang="en-US" sz="3500" dirty="0"/>
              <a:t>Testing APIs</a:t>
            </a:r>
            <a:endParaRPr sz="3500" dirty="0"/>
          </a:p>
        </p:txBody>
      </p:sp>
      <p:pic>
        <p:nvPicPr>
          <p:cNvPr id="494" name="Image" descr="Image"/>
          <p:cNvPicPr>
            <a:picLocks noChangeAspect="1"/>
          </p:cNvPicPr>
          <p:nvPr/>
        </p:nvPicPr>
        <p:blipFill>
          <a:blip r:embed="rId4"/>
          <a:stretch>
            <a:fillRect/>
          </a:stretch>
        </p:blipFill>
        <p:spPr>
          <a:xfrm>
            <a:off x="48804" y="6650279"/>
            <a:ext cx="214253" cy="160338"/>
          </a:xfrm>
          <a:prstGeom prst="rect">
            <a:avLst/>
          </a:prstGeom>
          <a:ln w="12700">
            <a:miter lim="400000"/>
          </a:ln>
        </p:spPr>
      </p:pic>
    </p:spTree>
    <p:extLst>
      <p:ext uri="{BB962C8B-B14F-4D97-AF65-F5344CB8AC3E}">
        <p14:creationId xmlns:p14="http://schemas.microsoft.com/office/powerpoint/2010/main" val="5224358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White">
  <a:themeElements>
    <a:clrScheme name="Endava 2020">
      <a:dk1>
        <a:srgbClr val="48535B"/>
      </a:dk1>
      <a:lt1>
        <a:srgbClr val="FFFFFF"/>
      </a:lt1>
      <a:dk2>
        <a:srgbClr val="000000"/>
      </a:dk2>
      <a:lt2>
        <a:srgbClr val="F0F3F3"/>
      </a:lt2>
      <a:accent1>
        <a:srgbClr val="DE411A"/>
      </a:accent1>
      <a:accent2>
        <a:srgbClr val="379BD7"/>
      </a:accent2>
      <a:accent3>
        <a:srgbClr val="233237"/>
      </a:accent3>
      <a:accent4>
        <a:srgbClr val="C31900"/>
      </a:accent4>
      <a:accent5>
        <a:srgbClr val="EC6861"/>
      </a:accent5>
      <a:accent6>
        <a:srgbClr val="0AC3E6"/>
      </a:accent6>
      <a:hlink>
        <a:srgbClr val="285078"/>
      </a:hlink>
      <a:folHlink>
        <a:srgbClr val="71516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a:miter lim="400000"/>
        </a:ln>
        <a:extLst>
          <a:ext uri="{C572A759-6A51-4108-AA02-DFA0A04FC94B}">
            <ma14:wrappingTextBoxFlag xmlns:r="http://schemas.openxmlformats.org/officeDocument/2006/relationships" xmlns:p="http://schemas.openxmlformats.org/presentationml/2006/main" xmlns:ma14="http://schemas.microsoft.com/office/mac/drawingml/2011/main" xmlns:a14="http://schemas.microsoft.com/office/drawing/2010/main" xmlns:m="http://schemas.openxmlformats.org/officeDocument/2006/math" xmlns="" val="1"/>
          </a:ext>
        </a:extLst>
      </a:spPr>
      <a:bodyPr lIns="71437" tIns="71437" rIns="71437" bIns="71437">
        <a:spAutoFit/>
      </a:bodyPr>
      <a:lstStyle>
        <a:defPPr algn="l" defTabSz="821531">
          <a:lnSpc>
            <a:spcPct val="100000"/>
          </a:lnSpc>
          <a:spcBef>
            <a:spcPts val="3000"/>
          </a:spcBef>
          <a:defRPr sz="2000" b="0" cap="none" spc="0" dirty="0">
            <a:solidFill>
              <a:srgbClr val="5E5E5E"/>
            </a:solidFill>
            <a:latin typeface="Arial" panose="020B0604020202020204" pitchFamily="34" charset="0"/>
            <a:ea typeface="Helvetica Light"/>
            <a:cs typeface="Arial" panose="020B0604020202020204" pitchFamily="34" charset="0"/>
            <a:sym typeface="Helvetica Ligh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1545</TotalTime>
  <Words>1940</Words>
  <Application>Microsoft Macintosh PowerPoint</Application>
  <PresentationFormat>Widescreen</PresentationFormat>
  <Paragraphs>233</Paragraphs>
  <Slides>32</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Helvetica</vt:lpstr>
      <vt:lpstr>Helvetica Light</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Santiago Cabrales</dc:creator>
  <cp:lastModifiedBy>Santiago Cabrales</cp:lastModifiedBy>
  <cp:revision>41</cp:revision>
  <dcterms:created xsi:type="dcterms:W3CDTF">2020-08-18T19:59:23Z</dcterms:created>
  <dcterms:modified xsi:type="dcterms:W3CDTF">2021-02-16T15:54:07Z</dcterms:modified>
</cp:coreProperties>
</file>